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81" r:id="rId20"/>
    <p:sldId id="282" r:id="rId21"/>
    <p:sldId id="283" r:id="rId22"/>
    <p:sldId id="284" r:id="rId23"/>
    <p:sldId id="276" r:id="rId24"/>
    <p:sldId id="277" r:id="rId25"/>
    <p:sldId id="278" r:id="rId26"/>
    <p:sldId id="280" r:id="rId27"/>
    <p:sldId id="285" r:id="rId28"/>
    <p:sldId id="286" r:id="rId2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19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1D9212-991C-A019-1DDE-7F9469729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0D36683-1873-9670-5F39-2DEF0FBF40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1DC5CC2-A3A5-5775-52BD-75D9C6803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D98C-183A-42EB-BFE7-14CCED3CA814}" type="datetimeFigureOut">
              <a:rPr lang="pl-PL" smtClean="0"/>
              <a:t>20.06.2023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3B5D07D-F5DF-D142-2FAE-33593F5CB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A9C9348-234D-2F42-8B8D-0B98AC7B2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C03D-9C1B-4837-96BC-73E49C54667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5740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F0F7F4-5ADC-DB10-3488-853BC6D77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AED1A7F-AE86-8474-92C0-3CACD9301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CDF528C-E01D-A9B6-DD61-0F4CCAF66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D98C-183A-42EB-BFE7-14CCED3CA814}" type="datetimeFigureOut">
              <a:rPr lang="pl-PL" smtClean="0"/>
              <a:t>20.06.2023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3AE46C2-FEBF-FF89-8D46-E87C00FD4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918EDCE-0C4A-D0CA-FAF5-DCBACAFA4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C03D-9C1B-4837-96BC-73E49C54667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5768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A2E8AB0-D7C6-C844-B6AE-87B67EE3BC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D2FAD2A-8A73-EABC-5F4B-49C5727B2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FCA3F6C-AD40-4308-10B1-7F4B1D8D1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D98C-183A-42EB-BFE7-14CCED3CA814}" type="datetimeFigureOut">
              <a:rPr lang="pl-PL" smtClean="0"/>
              <a:t>20.06.2023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1AF4B52-C61F-74BB-D1CF-2034506E8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D252162-25FD-8FDC-C950-08D301FE9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C03D-9C1B-4837-96BC-73E49C54667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0854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BCEA35-D5AF-1D99-1C57-4B5ECDB8B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C6E607F-8016-3D78-31EA-1CE4F8B12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C370921-46C3-91AB-7FD4-3498E2A19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D98C-183A-42EB-BFE7-14CCED3CA814}" type="datetimeFigureOut">
              <a:rPr lang="pl-PL" smtClean="0"/>
              <a:t>20.06.2023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DE6C982-A01E-3C6F-3C69-AC39B5F35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BD0282A-5155-DCCE-9075-90973008B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C03D-9C1B-4837-96BC-73E49C54667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6097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F52DE5-DE41-5733-5502-1AA9BBBC1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80F374E-9C3A-E6BA-DE23-E5CF59D8C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E0F00E0-904E-145B-B0D3-E74E2E0B9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D98C-183A-42EB-BFE7-14CCED3CA814}" type="datetimeFigureOut">
              <a:rPr lang="pl-PL" smtClean="0"/>
              <a:t>20.06.2023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3BC4CFB-D5B3-4DC4-02EA-A8D82482F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D0A7A53-2ACE-D0A8-F6FF-02C706D54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C03D-9C1B-4837-96BC-73E49C54667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9699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4D04FD-A4A2-CB79-1FC1-C7077105F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70223EF-3F9C-C1E7-2BF9-76F7141ED3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8EDA9E9-5B8A-FFF5-8D15-3BA0F8E27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E764DA2-433D-CFB6-FE88-A28FBCBD4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D98C-183A-42EB-BFE7-14CCED3CA814}" type="datetimeFigureOut">
              <a:rPr lang="pl-PL" smtClean="0"/>
              <a:t>20.06.2023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991A81A-76FD-8A33-457B-2D41F207C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77A1D63-859E-F36D-313F-628DA8216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C03D-9C1B-4837-96BC-73E49C54667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3286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2C1F28-6B9C-209A-4EEB-5043E2E41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7EDCEE9-141B-5FE7-B3A6-92E947F7F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D3A8150-EE76-ECB3-0577-A9796DC3D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8DDD78D-0D21-B379-A5D9-26B0FF6B7C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08A4AC8-F064-B544-34A6-E46D9EB6F0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3E251192-B059-F627-DCB6-0935D1C38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D98C-183A-42EB-BFE7-14CCED3CA814}" type="datetimeFigureOut">
              <a:rPr lang="pl-PL" smtClean="0"/>
              <a:t>20.06.2023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4F69C23A-D2FE-CC63-76C4-3C79115C4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F9CB4D44-A5FC-C854-53D0-8A86471FF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C03D-9C1B-4837-96BC-73E49C54667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3651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DC1001-BFEF-B405-7F3F-7D6720388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05B49E1-90CA-D8F4-941A-E5603956C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D98C-183A-42EB-BFE7-14CCED3CA814}" type="datetimeFigureOut">
              <a:rPr lang="pl-PL" smtClean="0"/>
              <a:t>20.06.2023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562DE01-54B5-C0D6-C278-35E81941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C851082-829B-34E2-69FD-A365D24D1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C03D-9C1B-4837-96BC-73E49C54667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7717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CF98516B-E62E-5403-C621-23413F6B6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D98C-183A-42EB-BFE7-14CCED3CA814}" type="datetimeFigureOut">
              <a:rPr lang="pl-PL" smtClean="0"/>
              <a:t>20.06.2023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8340680-4398-8751-FCF4-871B4CD87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AB03BF2-9B2F-675F-E882-7EC2414DB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C03D-9C1B-4837-96BC-73E49C54667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870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7C273E-73F7-F5F3-96DB-29675A59C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28FE10E-2FD4-C5DF-31EB-C133E2C5C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4F293BE-B201-C0C1-1037-C3A053CAE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F08EB79-4E27-6CC9-77A9-01F288B3A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D98C-183A-42EB-BFE7-14CCED3CA814}" type="datetimeFigureOut">
              <a:rPr lang="pl-PL" smtClean="0"/>
              <a:t>20.06.2023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3CCDB3F-85D6-FA68-A97C-6AD82AAEC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60F47BD-C577-9927-F4FE-EC2460E83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C03D-9C1B-4837-96BC-73E49C54667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8566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D80643-17EB-BA5A-5D0B-A952768B7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10497C5-B200-F82A-21DC-EC3BC03325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D251944-6072-C939-29E7-10556B6F2E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AEB8454-2733-3C9D-67FC-E6BCB10BA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D98C-183A-42EB-BFE7-14CCED3CA814}" type="datetimeFigureOut">
              <a:rPr lang="pl-PL" smtClean="0"/>
              <a:t>20.06.2023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0484E9E-4F8E-71FA-5212-87C29C17F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F6796F2-8D7B-B542-F52F-B479F1D00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C03D-9C1B-4837-96BC-73E49C54667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0477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F36D754-638C-7153-D1FE-F42A5381F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043CB84-8A74-7152-DF1E-5BFE08B12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A1384D1-8DB5-776D-F330-BD6069187A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4D98C-183A-42EB-BFE7-14CCED3CA814}" type="datetimeFigureOut">
              <a:rPr lang="pl-PL" smtClean="0"/>
              <a:t>20.06.2023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811F0D2-2A60-51DB-46DB-AEFBB0578D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C622E0C-534B-3495-EBC0-4B9868F54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5C03D-9C1B-4837-96BC-73E49C54667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6903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SVuoiIoL9w?feature=oembed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8CDBCC-381A-2B36-BD42-191F6FEC0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732155"/>
          </a:xfrm>
        </p:spPr>
        <p:txBody>
          <a:bodyPr>
            <a:normAutofit fontScale="90000"/>
          </a:bodyPr>
          <a:lstStyle/>
          <a:p>
            <a:r>
              <a:rPr lang="pl-PL" sz="4000" dirty="0">
                <a:latin typeface="Comic Sans MS" panose="030F0702030302020204" pitchFamily="66" charset="0"/>
                <a:cs typeface="Calibri" panose="020F0502020204030204" pitchFamily="34" charset="0"/>
              </a:rPr>
              <a:t>PROJEKT EDUKACYJNY „DOOKOŁA POLSKI” ZORGANIZOWANY PRZEZ MIESIĘCZNIK </a:t>
            </a:r>
            <a:br>
              <a:rPr lang="pl-PL" sz="4000" dirty="0">
                <a:latin typeface="Comic Sans MS" panose="030F0702030302020204" pitchFamily="66" charset="0"/>
                <a:cs typeface="Calibri" panose="020F0502020204030204" pitchFamily="34" charset="0"/>
              </a:rPr>
            </a:br>
            <a:r>
              <a:rPr lang="pl-PL" sz="4000" dirty="0">
                <a:latin typeface="Comic Sans MS" panose="030F0702030302020204" pitchFamily="66" charset="0"/>
                <a:cs typeface="Calibri" panose="020F0502020204030204" pitchFamily="34" charset="0"/>
              </a:rPr>
              <a:t>„BLIŻEJ PRZEDSZKOLA”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E774B6D-B48B-2FC1-7D42-5591DFB940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10177"/>
            <a:ext cx="9144000" cy="2347623"/>
          </a:xfrm>
        </p:spPr>
        <p:txBody>
          <a:bodyPr>
            <a:normAutofit fontScale="25000" lnSpcReduction="20000"/>
          </a:bodyPr>
          <a:lstStyle/>
          <a:p>
            <a:pPr algn="l">
              <a:spcBef>
                <a:spcPts val="500"/>
              </a:spcBef>
              <a:spcAft>
                <a:spcPts val="595"/>
              </a:spcAft>
            </a:pPr>
            <a:r>
              <a:rPr lang="pl-PL" sz="5600" b="1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CELE PROJEKTU:</a:t>
            </a:r>
            <a:endParaRPr lang="pl-PL" sz="5600" kern="150" dirty="0">
              <a:solidFill>
                <a:srgbClr val="00000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342900" lvl="0" indent="-342900" algn="l">
              <a:spcBef>
                <a:spcPts val="500"/>
              </a:spcBef>
              <a:spcAft>
                <a:spcPts val="595"/>
              </a:spcAft>
              <a:buFont typeface="+mj-lt"/>
              <a:buAutoNum type="arabicPeriod"/>
            </a:pPr>
            <a:r>
              <a:rPr lang="pl-PL" sz="56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Propagowanie idei lokalnego patriotyzmu.</a:t>
            </a:r>
          </a:p>
          <a:p>
            <a:pPr marL="342900" lvl="0" indent="-342900" algn="l">
              <a:spcBef>
                <a:spcPts val="500"/>
              </a:spcBef>
              <a:spcAft>
                <a:spcPts val="595"/>
              </a:spcAft>
              <a:buFont typeface="+mj-lt"/>
              <a:buAutoNum type="arabicPeriod"/>
            </a:pPr>
            <a:r>
              <a:rPr lang="pl-PL" sz="56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Kształtowanie postaw patriotycznych.</a:t>
            </a:r>
          </a:p>
          <a:p>
            <a:pPr marL="342900" lvl="0" indent="-342900" algn="l">
              <a:spcBef>
                <a:spcPts val="500"/>
              </a:spcBef>
              <a:spcAft>
                <a:spcPts val="595"/>
              </a:spcAft>
              <a:buFont typeface="+mj-lt"/>
              <a:buAutoNum type="arabicPeriod"/>
            </a:pPr>
            <a:r>
              <a:rPr lang="pl-PL" sz="56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Rozbudzanie miłości do ojczyzny.</a:t>
            </a:r>
          </a:p>
          <a:p>
            <a:pPr marL="342900" lvl="0" indent="-342900" algn="l">
              <a:spcBef>
                <a:spcPts val="500"/>
              </a:spcBef>
              <a:spcAft>
                <a:spcPts val="595"/>
              </a:spcAft>
              <a:buFont typeface="+mj-lt"/>
              <a:buAutoNum type="arabicPeriod"/>
            </a:pPr>
            <a:r>
              <a:rPr lang="pl-PL" sz="56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Poszerzanie wiedzy o Polsce i jej poszczególnych regionach.</a:t>
            </a:r>
          </a:p>
          <a:p>
            <a:pPr marL="342900" lvl="0" indent="-342900" algn="l">
              <a:spcBef>
                <a:spcPts val="500"/>
              </a:spcBef>
              <a:spcAft>
                <a:spcPts val="595"/>
              </a:spcAft>
              <a:buFont typeface="+mj-lt"/>
              <a:buAutoNum type="arabicPeriod"/>
            </a:pPr>
            <a:r>
              <a:rPr lang="pl-PL" sz="56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Nawiązywanie współpracy ze środowiskiem lokalnym.</a:t>
            </a:r>
          </a:p>
          <a:p>
            <a:pPr marL="342900" lvl="0" indent="-342900" algn="l">
              <a:spcBef>
                <a:spcPts val="500"/>
              </a:spcBef>
              <a:spcAft>
                <a:spcPts val="595"/>
              </a:spcAft>
              <a:buFont typeface="+mj-lt"/>
              <a:buAutoNum type="arabicPeriod"/>
            </a:pPr>
            <a:r>
              <a:rPr lang="pl-PL" sz="56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Aktywizowanie środowiska przedszkolnego.</a:t>
            </a:r>
          </a:p>
          <a:p>
            <a:pPr marL="342900" lvl="0" indent="-342900" algn="l">
              <a:spcBef>
                <a:spcPts val="500"/>
              </a:spcBef>
              <a:spcAft>
                <a:spcPts val="595"/>
              </a:spcAft>
              <a:buFont typeface="+mj-lt"/>
              <a:buAutoNum type="arabicPeriod"/>
            </a:pPr>
            <a:r>
              <a:rPr lang="pl-PL" sz="56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Zapoznanie dzieci z mapą województw Polski.</a:t>
            </a:r>
          </a:p>
          <a:p>
            <a:pPr marL="342900" lvl="0" indent="-342900" algn="l">
              <a:spcBef>
                <a:spcPts val="500"/>
              </a:spcBef>
              <a:spcAft>
                <a:spcPts val="595"/>
              </a:spcAft>
              <a:buFont typeface="+mj-lt"/>
              <a:buAutoNum type="arabicPeriod"/>
            </a:pPr>
            <a:endParaRPr lang="pl-PL" sz="1800" kern="150" dirty="0">
              <a:solidFill>
                <a:srgbClr val="00000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lvl="0" algn="l">
              <a:spcBef>
                <a:spcPts val="500"/>
              </a:spcBef>
              <a:spcAft>
                <a:spcPts val="595"/>
              </a:spcAft>
            </a:pPr>
            <a:r>
              <a:rPr lang="pl-PL" sz="5000" b="1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REALIZOWANY PRZEZ PRZEDSZKOLE MIEJSKIE </a:t>
            </a:r>
          </a:p>
          <a:p>
            <a:pPr lvl="0" algn="l">
              <a:spcBef>
                <a:spcPts val="500"/>
              </a:spcBef>
              <a:spcAft>
                <a:spcPts val="595"/>
              </a:spcAft>
            </a:pPr>
            <a:r>
              <a:rPr lang="pl-PL" sz="5000" b="1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IM. JANA PAWŁA II W STRONIU ŚLĄSKIM </a:t>
            </a:r>
          </a:p>
          <a:p>
            <a:pPr algn="l"/>
            <a:endParaRPr lang="pl-PL" dirty="0">
              <a:latin typeface="Comic Sans MS" panose="030F0702030302020204" pitchFamily="66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B05D55B-DE3C-A17E-1A07-878231481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114" y="2280272"/>
            <a:ext cx="3444407" cy="4577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23268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096CCE-4534-7932-ADFA-758E86F68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9579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>
                <a:latin typeface="Comic Sans MS" panose="030F0702030302020204" pitchFamily="66" charset="0"/>
              </a:rPr>
              <a:t>ŁÓDZKIE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53F3ABD-44FC-FAA0-4006-8229118BE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4704"/>
            <a:ext cx="10515600" cy="5312259"/>
          </a:xfrm>
        </p:spPr>
        <p:txBody>
          <a:bodyPr/>
          <a:lstStyle/>
          <a:p>
            <a:r>
              <a:rPr lang="pl-PL" dirty="0"/>
              <a:t>I ŁÓDŹ</a:t>
            </a:r>
          </a:p>
          <a:p>
            <a:r>
              <a:rPr lang="pl-PL" sz="1800" b="1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1. Łódź i Łódź –</a:t>
            </a:r>
            <a:r>
              <a:rPr lang="pl-PL" sz="18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 wyjaśnienie znaczenia słów na podstawie ilustracji ; miasto – środek pływający</a:t>
            </a:r>
            <a:endParaRPr lang="pl-PL" sz="1800" kern="150" dirty="0">
              <a:solidFill>
                <a:srgbClr val="000000"/>
              </a:solidFill>
              <a:effectLst/>
              <a:latin typeface="Liberation Serif"/>
              <a:ea typeface="Segoe UI" panose="020B0502040204020203" pitchFamily="34" charset="0"/>
              <a:cs typeface="Tahoma" panose="020B0604030504040204" pitchFamily="34" charset="0"/>
            </a:endParaRP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36890B0-341B-5F37-7FDF-F712272E46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656"/>
          <a:stretch/>
        </p:blipFill>
        <p:spPr>
          <a:xfrm>
            <a:off x="0" y="2408173"/>
            <a:ext cx="7641893" cy="37805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7334F3A-6AF6-7EFB-CA10-E0CD73A1BA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6493738" y="1625254"/>
            <a:ext cx="5513561" cy="4867621"/>
          </a:xfrm>
          <a:prstGeom prst="rect">
            <a:avLst/>
          </a:prstGeom>
          <a:effectLst>
            <a:softEdge rad="381000"/>
          </a:effectLst>
        </p:spPr>
      </p:pic>
    </p:spTree>
    <p:extLst>
      <p:ext uri="{BB962C8B-B14F-4D97-AF65-F5344CB8AC3E}">
        <p14:creationId xmlns:p14="http://schemas.microsoft.com/office/powerpoint/2010/main" val="1147128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D4B3C9F-A36F-EAB5-B729-490DEAD9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52" y="336825"/>
            <a:ext cx="10515600" cy="688423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Comic Sans MS" panose="030F0702030302020204" pitchFamily="66" charset="0"/>
              </a:rPr>
              <a:t>II ŁOWICZ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B2D4B7F-5FF0-3F97-49DE-F42DBB0E7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3548"/>
            <a:ext cx="10515600" cy="5123415"/>
          </a:xfrm>
        </p:spPr>
        <p:txBody>
          <a:bodyPr/>
          <a:lstStyle/>
          <a:p>
            <a:pPr marL="0" indent="0">
              <a:buNone/>
            </a:pPr>
            <a:r>
              <a:rPr lang="pl-PL" sz="18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 </a:t>
            </a:r>
            <a:endParaRPr lang="pl-PL" sz="1800" kern="150" dirty="0">
              <a:solidFill>
                <a:srgbClr val="000000"/>
              </a:solidFill>
              <a:effectLst/>
              <a:latin typeface="Liberation Serif"/>
              <a:ea typeface="Segoe UI" panose="020B0502040204020203" pitchFamily="34" charset="0"/>
              <a:cs typeface="Tahoma" panose="020B0604030504040204" pitchFamily="34" charset="0"/>
            </a:endParaRPr>
          </a:p>
          <a:p>
            <a:r>
              <a:rPr lang="pl-PL" sz="1800" b="1" dirty="0"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1. Wycinanka łowicka – praca plastyczna.</a:t>
            </a:r>
            <a:r>
              <a:rPr lang="pl-PL" sz="1800" dirty="0"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 Dowolna inspiracja. Wdrażanie do prawidłowego posługiwania się nożyczkami przez dzieci i zachowanie bezpieczeństwa podczas pracy                    z narzędziem.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6180923-2956-E12C-B387-6D1F30E4F1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20" b="-12997"/>
          <a:stretch/>
        </p:blipFill>
        <p:spPr>
          <a:xfrm>
            <a:off x="3807514" y="2434811"/>
            <a:ext cx="5461877" cy="35153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5F0708A-AC82-2099-A5BB-EDF68AA10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0688"/>
            <a:ext cx="3891170" cy="3891170"/>
          </a:xfrm>
          <a:prstGeom prst="rect">
            <a:avLst/>
          </a:prstGeom>
          <a:effectLst>
            <a:softEdge rad="571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5E0FD48-5C06-8C9F-33EF-F9B12EDC9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0798" y="-133843"/>
            <a:ext cx="1962150" cy="1953429"/>
          </a:xfrm>
          <a:prstGeom prst="rect">
            <a:avLst/>
          </a:prstGeom>
          <a:effectLst>
            <a:softEdge rad="3937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1B161FB-D017-5DC6-9EE0-744D09EB2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3353" y="3299793"/>
            <a:ext cx="2765493" cy="2080832"/>
          </a:xfrm>
          <a:prstGeom prst="rect">
            <a:avLst/>
          </a:prstGeom>
          <a:effectLst>
            <a:softEdge rad="228600"/>
          </a:effectLst>
        </p:spPr>
      </p:pic>
    </p:spTree>
    <p:extLst>
      <p:ext uri="{BB962C8B-B14F-4D97-AF65-F5344CB8AC3E}">
        <p14:creationId xmlns:p14="http://schemas.microsoft.com/office/powerpoint/2010/main" val="3534856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927A33-D695-1C74-F183-B55490454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8423"/>
          </a:xfrm>
        </p:spPr>
        <p:txBody>
          <a:bodyPr>
            <a:normAutofit/>
          </a:bodyPr>
          <a:lstStyle/>
          <a:p>
            <a:pPr algn="ctr"/>
            <a:r>
              <a:rPr lang="pl-PL" sz="2800" dirty="0">
                <a:latin typeface="Comic Sans MS" panose="030F0702030302020204" pitchFamily="66" charset="0"/>
              </a:rPr>
              <a:t>OPOLSKIE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261C21-F286-097A-E32A-90AE88AAB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3548"/>
            <a:ext cx="10515600" cy="5123415"/>
          </a:xfrm>
        </p:spPr>
        <p:txBody>
          <a:bodyPr/>
          <a:lstStyle/>
          <a:p>
            <a:r>
              <a:rPr lang="pl-PL" dirty="0">
                <a:latin typeface="Comic Sans MS" panose="030F0702030302020204" pitchFamily="66" charset="0"/>
              </a:rPr>
              <a:t>I OPOLE</a:t>
            </a:r>
          </a:p>
          <a:p>
            <a:r>
              <a:rPr lang="pl-PL" sz="1800" b="1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1. Mini festiwal </a:t>
            </a:r>
            <a:r>
              <a:rPr lang="pl-PL" sz="18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piosenki dla dzieci w grupie.</a:t>
            </a:r>
          </a:p>
          <a:p>
            <a:r>
              <a:rPr lang="pl-PL" sz="1800" dirty="0"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2. </a:t>
            </a:r>
            <a:r>
              <a:rPr lang="pl-PL" sz="1800" b="1" dirty="0"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Zwierzę,</a:t>
            </a:r>
            <a:r>
              <a:rPr lang="pl-PL" sz="1800" dirty="0"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 które mam na myśli… – zabawa językowa</a:t>
            </a:r>
          </a:p>
          <a:p>
            <a:endParaRPr lang="pl-PL" dirty="0"/>
          </a:p>
        </p:txBody>
      </p:sp>
      <p:pic>
        <p:nvPicPr>
          <p:cNvPr id="4" name="Obraz14">
            <a:extLst>
              <a:ext uri="{FF2B5EF4-FFF2-40B4-BE49-F238E27FC236}">
                <a16:creationId xmlns:a16="http://schemas.microsoft.com/office/drawing/2014/main" id="{C5DB1154-E872-EE00-C034-7980AB2B6574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179408" y="2911642"/>
            <a:ext cx="5350601" cy="33500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ECEDA97-C8BD-9D9C-9CB5-7F0ABB937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946" y="1194293"/>
            <a:ext cx="4718116" cy="33500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00E2674-18B1-A93D-0BAE-938627DE2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4781" y="4685048"/>
            <a:ext cx="3107635" cy="2023316"/>
          </a:xfrm>
          <a:prstGeom prst="rect">
            <a:avLst/>
          </a:prstGeom>
          <a:effectLst>
            <a:softEdge rad="304800"/>
          </a:effectLst>
        </p:spPr>
      </p:pic>
    </p:spTree>
    <p:extLst>
      <p:ext uri="{BB962C8B-B14F-4D97-AF65-F5344CB8AC3E}">
        <p14:creationId xmlns:p14="http://schemas.microsoft.com/office/powerpoint/2010/main" val="3819515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87487D-FA69-B9B8-26A6-54E7B5B9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8301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Comic Sans MS" panose="030F0702030302020204" pitchFamily="66" charset="0"/>
              </a:rPr>
              <a:t>KĘDZIERZYN- KOŹLE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EEC0E08-16F5-A66A-7806-9B88F3A75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2270"/>
            <a:ext cx="10515600" cy="4914693"/>
          </a:xfrm>
        </p:spPr>
        <p:txBody>
          <a:bodyPr/>
          <a:lstStyle/>
          <a:p>
            <a:r>
              <a:rPr lang="pl-PL" b="1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1</a:t>
            </a:r>
            <a:r>
              <a:rPr lang="pl-PL" sz="2800" b="1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. Żeglarze </a:t>
            </a:r>
            <a:r>
              <a:rPr lang="pl-PL" sz="28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– spotkanie i pogadanka z Kapitanem żeglugi</a:t>
            </a:r>
            <a:endParaRPr lang="pl-PL" sz="2800" kern="150" dirty="0">
              <a:solidFill>
                <a:srgbClr val="000000"/>
              </a:solidFill>
              <a:effectLst/>
              <a:latin typeface="Liberation Serif"/>
              <a:ea typeface="Segoe UI" panose="020B0502040204020203" pitchFamily="34" charset="0"/>
              <a:cs typeface="Tahoma" panose="020B0604030504040204" pitchFamily="34" charset="0"/>
            </a:endParaRP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5279A73-F74E-9382-6104-37211CD53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487" y="1871289"/>
            <a:ext cx="3000997" cy="39081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DBE1EC8-E88E-9491-3D6A-24927695C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065" y="2158738"/>
            <a:ext cx="6506403" cy="4334137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13C4032-131C-E1C6-7728-BA62EA2ECB6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8000"/>
          </a:blip>
          <a:stretch>
            <a:fillRect/>
          </a:stretch>
        </p:blipFill>
        <p:spPr>
          <a:xfrm>
            <a:off x="-776807" y="2835021"/>
            <a:ext cx="4303643" cy="2727434"/>
          </a:xfrm>
          <a:prstGeom prst="rect">
            <a:avLst/>
          </a:prstGeom>
          <a:effectLst>
            <a:softEdge rad="330200"/>
          </a:effectLst>
          <a:scene3d>
            <a:camera prst="orthographicFront">
              <a:rot lat="0" lon="0" rev="4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615793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F03E3E-EC34-2BE1-87E5-0ED1C4F14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9701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latin typeface="Comic Sans MS" panose="030F0702030302020204" pitchFamily="66" charset="0"/>
              </a:rPr>
              <a:t>PODKARPACKIE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DCE9943-AF63-1792-A291-CA760DBA5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3609"/>
            <a:ext cx="10515600" cy="5133354"/>
          </a:xfrm>
        </p:spPr>
        <p:txBody>
          <a:bodyPr>
            <a:normAutofit/>
          </a:bodyPr>
          <a:lstStyle/>
          <a:p>
            <a:r>
              <a:rPr lang="pl-PL" sz="1600" dirty="0">
                <a:latin typeface="Comic Sans MS" panose="030F0702030302020204" pitchFamily="66" charset="0"/>
              </a:rPr>
              <a:t>I RZESZÓW</a:t>
            </a:r>
          </a:p>
          <a:p>
            <a:r>
              <a:rPr lang="pl-PL" sz="1600" b="1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1. Muzeum Dobranocek</a:t>
            </a:r>
            <a:r>
              <a:rPr lang="pl-PL" sz="16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 – prezentacja multimedialna dobranocki: Miś Uszatek”</a:t>
            </a:r>
          </a:p>
          <a:p>
            <a:r>
              <a:rPr lang="pl-PL" sz="1600" dirty="0">
                <a:latin typeface="Comic Sans MS" panose="030F0702030302020204" pitchFamily="66" charset="0"/>
              </a:rPr>
              <a:t>II ŁAŃCUT</a:t>
            </a:r>
          </a:p>
          <a:p>
            <a:r>
              <a:rPr lang="pl-PL" sz="1600" dirty="0">
                <a:latin typeface="Comic Sans MS" panose="030F0702030302020204" pitchFamily="66" charset="0"/>
              </a:rPr>
              <a:t>1. Taniec dworski damy i </a:t>
            </a:r>
            <a:r>
              <a:rPr lang="pl-PL" sz="1600" dirty="0" err="1">
                <a:latin typeface="Comic Sans MS" panose="030F0702030302020204" pitchFamily="66" charset="0"/>
              </a:rPr>
              <a:t>huzary</a:t>
            </a:r>
            <a:endParaRPr lang="pl-PL" sz="1600" dirty="0">
              <a:latin typeface="Comic Sans MS" panose="030F0702030302020204" pitchFamily="66" charset="0"/>
            </a:endParaRPr>
          </a:p>
          <a:p>
            <a:r>
              <a:rPr lang="pl-PL" sz="1600" dirty="0">
                <a:latin typeface="Comic Sans MS" panose="030F0702030302020204" pitchFamily="66" charset="0"/>
              </a:rPr>
              <a:t>III BIESZCZADY</a:t>
            </a:r>
          </a:p>
          <a:p>
            <a:r>
              <a:rPr lang="pl-PL" sz="1600" b="1" dirty="0"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1. „</a:t>
            </a:r>
            <a:r>
              <a:rPr lang="pl-PL" sz="1600" b="1" dirty="0"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Smaczny niedźwiadek </a:t>
            </a:r>
            <a:r>
              <a:rPr lang="pl-PL" sz="1600" b="1" dirty="0"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” </a:t>
            </a:r>
            <a:r>
              <a:rPr lang="pl-PL" sz="1600" dirty="0"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– zabawa </a:t>
            </a:r>
            <a:r>
              <a:rPr lang="pl-PL" sz="1600" dirty="0"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sensoryczna.</a:t>
            </a:r>
            <a:endParaRPr lang="pl-PL" sz="1600" dirty="0">
              <a:effectLst/>
              <a:latin typeface="Comic Sans MS" panose="030F0702030302020204" pitchFamily="66" charset="0"/>
              <a:ea typeface="Segoe UI" panose="020B0502040204020203" pitchFamily="34" charset="0"/>
              <a:cs typeface="Tahoma" panose="020B0604030504040204" pitchFamily="34" charset="0"/>
            </a:endParaRPr>
          </a:p>
          <a:p>
            <a:endParaRPr lang="pl-PL" sz="1600" dirty="0">
              <a:latin typeface="Comic Sans MS" panose="030F0702030302020204" pitchFamily="66" charset="0"/>
            </a:endParaRPr>
          </a:p>
        </p:txBody>
      </p:sp>
      <p:pic>
        <p:nvPicPr>
          <p:cNvPr id="4" name="Obraz10">
            <a:extLst>
              <a:ext uri="{FF2B5EF4-FFF2-40B4-BE49-F238E27FC236}">
                <a16:creationId xmlns:a16="http://schemas.microsoft.com/office/drawing/2014/main" id="{01ED487E-516C-2219-7735-EC2E21ACD97E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259245" y="3061252"/>
            <a:ext cx="5081920" cy="30430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FBB6AFE-5554-821D-9DA3-798EEC5160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2" t="23962" r="-1052" b="21083"/>
          <a:stretch/>
        </p:blipFill>
        <p:spPr>
          <a:xfrm>
            <a:off x="6762210" y="2057401"/>
            <a:ext cx="5003985" cy="42440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76724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740130-B51A-47AF-CDDF-54F0F66BC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788"/>
          </a:xfrm>
        </p:spPr>
        <p:txBody>
          <a:bodyPr>
            <a:normAutofit/>
          </a:bodyPr>
          <a:lstStyle/>
          <a:p>
            <a:pPr algn="ctr"/>
            <a:r>
              <a:rPr lang="pl-PL" sz="2800" dirty="0">
                <a:latin typeface="Comic Sans MS" panose="030F0702030302020204" pitchFamily="66" charset="0"/>
              </a:rPr>
              <a:t>LUBELSKIE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6A011D-FCF1-2C53-0F6F-6AF458CCA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914"/>
            <a:ext cx="10515600" cy="5183049"/>
          </a:xfrm>
        </p:spPr>
        <p:txBody>
          <a:bodyPr/>
          <a:lstStyle/>
          <a:p>
            <a:r>
              <a:rPr lang="pl-PL" dirty="0">
                <a:latin typeface="Comic Sans MS" panose="030F0702030302020204" pitchFamily="66" charset="0"/>
              </a:rPr>
              <a:t>I LUBLIN</a:t>
            </a:r>
          </a:p>
          <a:p>
            <a:r>
              <a:rPr lang="pl-PL" sz="1800" b="1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1. Rezerwat Dzikich Dzieci –</a:t>
            </a:r>
            <a:r>
              <a:rPr lang="pl-PL" sz="18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 wycieczka wirtualna</a:t>
            </a:r>
          </a:p>
          <a:p>
            <a:r>
              <a:rPr lang="pl-PL" dirty="0">
                <a:latin typeface="Comic Sans MS" panose="030F0702030302020204" pitchFamily="66" charset="0"/>
              </a:rPr>
              <a:t>II ROZTOCZAŃSKI PARK NARODOWY</a:t>
            </a:r>
          </a:p>
          <a:p>
            <a:r>
              <a:rPr lang="pl-PL" sz="1800" b="1" dirty="0"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1. Konik Polski </a:t>
            </a:r>
            <a:r>
              <a:rPr lang="pl-PL" sz="1800" dirty="0"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– osłuchanie i zabawa ruchowa do piosenki „Konik”</a:t>
            </a:r>
            <a:endParaRPr lang="pl-PL" dirty="0">
              <a:latin typeface="Comic Sans MS" panose="030F0702030302020204" pitchFamily="66" charset="0"/>
            </a:endParaRPr>
          </a:p>
        </p:txBody>
      </p:sp>
      <p:pic>
        <p:nvPicPr>
          <p:cNvPr id="4" name="Obraz2">
            <a:extLst>
              <a:ext uri="{FF2B5EF4-FFF2-40B4-BE49-F238E27FC236}">
                <a16:creationId xmlns:a16="http://schemas.microsoft.com/office/drawing/2014/main" id="{A1B4D9F7-A2C8-828A-0EFB-C9CC1A6DE678}"/>
              </a:ext>
            </a:extLst>
          </p:cNvPr>
          <p:cNvPicPr/>
          <p:nvPr/>
        </p:nvPicPr>
        <p:blipFill>
          <a:blip r:embed="rId2">
            <a:lum/>
            <a:alphaModFix amt="67000"/>
          </a:blip>
          <a:srcRect/>
          <a:stretch>
            <a:fillRect/>
          </a:stretch>
        </p:blipFill>
        <p:spPr>
          <a:xfrm>
            <a:off x="5665853" y="2688969"/>
            <a:ext cx="4719955" cy="390398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ECC41F9-0145-EE52-9092-C04F78A4E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562" y="3428999"/>
            <a:ext cx="4775216" cy="18586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76935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88BCDD-71B2-F362-6A71-199C5F0BA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8727"/>
          </a:xfrm>
        </p:spPr>
        <p:txBody>
          <a:bodyPr>
            <a:normAutofit/>
          </a:bodyPr>
          <a:lstStyle/>
          <a:p>
            <a:pPr algn="ctr"/>
            <a:r>
              <a:rPr lang="pl-PL" sz="2800" dirty="0">
                <a:latin typeface="Comic Sans MS" panose="030F0702030302020204" pitchFamily="66" charset="0"/>
              </a:rPr>
              <a:t>ZACHODNIO- POMORSKIE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1FAB9BA-DFEE-D643-C2B1-C3A002CAE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3852"/>
            <a:ext cx="10515600" cy="5173111"/>
          </a:xfrm>
        </p:spPr>
        <p:txBody>
          <a:bodyPr/>
          <a:lstStyle/>
          <a:p>
            <a:r>
              <a:rPr lang="pl-PL" dirty="0">
                <a:latin typeface="Comic Sans MS" panose="030F0702030302020204" pitchFamily="66" charset="0"/>
              </a:rPr>
              <a:t>I SZCZECIN</a:t>
            </a:r>
          </a:p>
          <a:p>
            <a:r>
              <a:rPr lang="pl-PL" sz="1800" b="1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1. </a:t>
            </a:r>
            <a:r>
              <a:rPr lang="pl-PL" sz="1800" b="1" kern="150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Patyczko-zaury</a:t>
            </a:r>
            <a:r>
              <a:rPr lang="pl-PL" sz="1800" b="1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 –</a:t>
            </a:r>
            <a:r>
              <a:rPr lang="pl-PL" sz="18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 układanka lewopółkulowa (patyczki do liczenia)</a:t>
            </a:r>
          </a:p>
          <a:p>
            <a:r>
              <a:rPr lang="pl-PL" dirty="0">
                <a:latin typeface="Comic Sans MS" panose="030F0702030302020204" pitchFamily="66" charset="0"/>
              </a:rPr>
              <a:t>II CZARNÓW</a:t>
            </a:r>
          </a:p>
          <a:p>
            <a:r>
              <a:rPr lang="pl-PL" sz="1800" b="1" dirty="0"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1. Krzywy Las –</a:t>
            </a:r>
            <a:r>
              <a:rPr lang="pl-PL" sz="1800" dirty="0"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rysowanie w oparciu o ilustracje</a:t>
            </a:r>
            <a:endParaRPr lang="pl-PL" dirty="0">
              <a:latin typeface="Comic Sans MS" panose="030F0702030302020204" pitchFamily="66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4F018E8-4874-E897-89E2-D873BB069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515" y="3108256"/>
            <a:ext cx="3371981" cy="25371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BF38741-6BFB-3CE6-9700-E8C5117F4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369" y="2889285"/>
            <a:ext cx="4369430" cy="32876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CFA92B4-921D-D575-9805-F91849DF9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811" y="1919598"/>
            <a:ext cx="2278132" cy="4938402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5E4309D-B8BF-6602-E8CD-B9944C2C0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301" y="634758"/>
            <a:ext cx="4369390" cy="2015641"/>
          </a:xfrm>
          <a:prstGeom prst="rect">
            <a:avLst/>
          </a:prstGeom>
          <a:effectLst>
            <a:softEdge rad="292100"/>
          </a:effectLst>
        </p:spPr>
      </p:pic>
    </p:spTree>
    <p:extLst>
      <p:ext uri="{BB962C8B-B14F-4D97-AF65-F5344CB8AC3E}">
        <p14:creationId xmlns:p14="http://schemas.microsoft.com/office/powerpoint/2010/main" val="4130613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98124B-01E8-7380-D4B5-F501554F1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848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Comic Sans MS" panose="030F0702030302020204" pitchFamily="66" charset="0"/>
              </a:rPr>
              <a:t>WARMIŃSKO- MAZURSKIE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E1B341D-8B40-E5B8-0381-462D568FE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4157"/>
            <a:ext cx="10515600" cy="5222806"/>
          </a:xfrm>
        </p:spPr>
        <p:txBody>
          <a:bodyPr/>
          <a:lstStyle/>
          <a:p>
            <a:r>
              <a:rPr lang="pl-PL" dirty="0">
                <a:latin typeface="Comic Sans MS" panose="030F0702030302020204" pitchFamily="66" charset="0"/>
              </a:rPr>
              <a:t>I KRAINA WIELKICH JEZIOR</a:t>
            </a:r>
          </a:p>
          <a:p>
            <a:r>
              <a:rPr lang="pl-PL" sz="1800" b="1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1. Bezpiecznie nad wodą – </a:t>
            </a:r>
            <a:r>
              <a:rPr lang="pl-PL" sz="18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zabawa ruchowo-naśladowcza</a:t>
            </a:r>
          </a:p>
          <a:p>
            <a:r>
              <a:rPr lang="pl-PL" dirty="0">
                <a:latin typeface="Comic Sans MS" panose="030F0702030302020204" pitchFamily="66" charset="0"/>
              </a:rPr>
              <a:t>II GRUNWALD</a:t>
            </a:r>
          </a:p>
          <a:p>
            <a:r>
              <a:rPr lang="pl-PL" dirty="0">
                <a:latin typeface="Comic Sans MS" panose="030F0702030302020204" pitchFamily="66" charset="0"/>
              </a:rPr>
              <a:t>1. HISTORIA POLSKI WG DZIECI- Bitwa pod Grunwaldem (film </a:t>
            </a:r>
            <a:r>
              <a:rPr lang="pl-PL" dirty="0" err="1">
                <a:latin typeface="Comic Sans MS" panose="030F0702030302020204" pitchFamily="66" charset="0"/>
              </a:rPr>
              <a:t>eduk</a:t>
            </a:r>
            <a:r>
              <a:rPr lang="pl-PL" dirty="0">
                <a:latin typeface="Comic Sans MS" panose="030F0702030302020204" pitchFamily="66" charset="0"/>
              </a:rPr>
              <a:t>. Uśmiechnięty rycerz- kolorowanka.</a:t>
            </a:r>
          </a:p>
          <a:p>
            <a:endParaRPr lang="pl-PL" dirty="0">
              <a:latin typeface="Comic Sans MS" panose="030F0702030302020204" pitchFamily="66" charset="0"/>
            </a:endParaRPr>
          </a:p>
        </p:txBody>
      </p:sp>
      <p:pic>
        <p:nvPicPr>
          <p:cNvPr id="7" name="Obraz1">
            <a:extLst>
              <a:ext uri="{FF2B5EF4-FFF2-40B4-BE49-F238E27FC236}">
                <a16:creationId xmlns:a16="http://schemas.microsoft.com/office/drawing/2014/main" id="{07B25C03-C3E0-91EA-20D5-9A0C8AFD7CFE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15617" y="3190462"/>
            <a:ext cx="5841421" cy="29865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Obraz6">
            <a:extLst>
              <a:ext uri="{FF2B5EF4-FFF2-40B4-BE49-F238E27FC236}">
                <a16:creationId xmlns:a16="http://schemas.microsoft.com/office/drawing/2014/main" id="{A202CFF6-B0DF-1C33-70B0-E4A2B9CDCD26}"/>
              </a:ext>
            </a:extLst>
          </p:cNvPr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417338" y="3190461"/>
            <a:ext cx="4360531" cy="32051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  <a:softEdge rad="38100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66024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98220B-AB2D-CB3B-1A33-114B45970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09518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Comic Sans MS" panose="030F0702030302020204" pitchFamily="66" charset="0"/>
              </a:rPr>
              <a:t>PODLASKIE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99A290-3466-CEA5-D2B3-D08F7F20E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4644"/>
            <a:ext cx="10515600" cy="5302319"/>
          </a:xfrm>
        </p:spPr>
        <p:txBody>
          <a:bodyPr/>
          <a:lstStyle/>
          <a:p>
            <a:r>
              <a:rPr lang="pl-PL" dirty="0">
                <a:latin typeface="Comic Sans MS" panose="030F0702030302020204" pitchFamily="66" charset="0"/>
              </a:rPr>
              <a:t>I HAŃCZA</a:t>
            </a:r>
          </a:p>
          <a:p>
            <a:r>
              <a:rPr lang="pl-PL" sz="1800" b="1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1. Co tonie, a co pływa</a:t>
            </a:r>
            <a:r>
              <a:rPr lang="pl-PL" sz="18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? – eksperyment Do pojemnika wypełnionego wodą dzieci kolejno wrzucają przygotowane przedmioty.</a:t>
            </a:r>
          </a:p>
          <a:p>
            <a:r>
              <a:rPr lang="pl-PL" dirty="0">
                <a:latin typeface="Comic Sans MS" panose="030F0702030302020204" pitchFamily="66" charset="0"/>
              </a:rPr>
              <a:t>II PUSZCZA BIAŁOWIESKA</a:t>
            </a:r>
          </a:p>
          <a:p>
            <a:r>
              <a:rPr lang="pl-PL" sz="1800" b="1" dirty="0" err="1"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2.„W</a:t>
            </a:r>
            <a:r>
              <a:rPr lang="pl-PL" sz="1800" b="1" dirty="0"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 puszczy” –</a:t>
            </a:r>
            <a:r>
              <a:rPr lang="pl-PL" sz="1800" dirty="0"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 udział dzieci w konkursie organizowanym przez Nadleśnictwo.</a:t>
            </a:r>
            <a:endParaRPr lang="pl-PL" dirty="0">
              <a:latin typeface="Comic Sans MS" panose="030F0702030302020204" pitchFamily="66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3235E77-2493-1560-B40E-2A5C20F98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573" y="3240190"/>
            <a:ext cx="4132770" cy="31096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0D41E44-C38C-2EAE-3274-15D5CC83B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716" y="3024421"/>
            <a:ext cx="6594389" cy="30342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00027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BD2311-4A1D-F081-26C8-C1A67E4A1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8910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Comic Sans MS" panose="030F0702030302020204" pitchFamily="66" charset="0"/>
              </a:rPr>
              <a:t>POMORSKIE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A726721-67B5-E31E-4F60-8B716018E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4461"/>
            <a:ext cx="10515600" cy="5272502"/>
          </a:xfrm>
        </p:spPr>
        <p:txBody>
          <a:bodyPr/>
          <a:lstStyle/>
          <a:p>
            <a:r>
              <a:rPr lang="pl-PL" sz="1400" dirty="0">
                <a:latin typeface="Comic Sans MS" panose="030F0702030302020204" pitchFamily="66" charset="0"/>
              </a:rPr>
              <a:t>I HEL</a:t>
            </a:r>
          </a:p>
          <a:p>
            <a:r>
              <a:rPr lang="pl-PL" sz="1400" b="1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1. </a:t>
            </a:r>
            <a:r>
              <a:rPr lang="pl-PL" sz="1400" b="1" kern="150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Fokarium</a:t>
            </a:r>
            <a:r>
              <a:rPr lang="pl-PL" sz="14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 Stacji Morskiej Instytutu Oceanografii i Uniwersytetu Gdańskiego- prezentacja multimedialna. </a:t>
            </a:r>
            <a:r>
              <a:rPr lang="pl-PL" sz="1400" b="1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Foczka </a:t>
            </a:r>
            <a:r>
              <a:rPr lang="pl-PL" sz="1400" b="1" kern="150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Kej-kej</a:t>
            </a:r>
            <a:r>
              <a:rPr lang="pl-PL" sz="14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 – kolorowanka.</a:t>
            </a:r>
          </a:p>
          <a:p>
            <a:endParaRPr lang="pl-PL" sz="1400" kern="150" dirty="0">
              <a:solidFill>
                <a:srgbClr val="000000"/>
              </a:solidFill>
              <a:effectLst/>
              <a:latin typeface="Comic Sans MS" panose="030F0702030302020204" pitchFamily="66" charset="0"/>
              <a:ea typeface="Segoe UI" panose="020B0502040204020203" pitchFamily="34" charset="0"/>
              <a:cs typeface="Tahoma" panose="020B0604030504040204" pitchFamily="34" charset="0"/>
            </a:endParaRPr>
          </a:p>
          <a:p>
            <a:r>
              <a:rPr lang="pl-PL" sz="1400" dirty="0">
                <a:latin typeface="Comic Sans MS" panose="030F0702030302020204" pitchFamily="66" charset="0"/>
              </a:rPr>
              <a:t>II GDAŃSK</a:t>
            </a:r>
          </a:p>
          <a:p>
            <a:r>
              <a:rPr lang="pl-PL" sz="1400" b="1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1. Dżdżownice</a:t>
            </a:r>
            <a:r>
              <a:rPr lang="pl-PL" sz="14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 – zabawa matematyczna;  szacowanie długości przygotowanych materiałów - który będzie najdłuższy lub najkrótszy; szeregowanie danych materiałów, np. od najdłuższego do najkrótszego; mierzenie większych powierzchni</a:t>
            </a:r>
          </a:p>
          <a:p>
            <a:endParaRPr lang="pl-PL" dirty="0"/>
          </a:p>
        </p:txBody>
      </p:sp>
      <p:pic>
        <p:nvPicPr>
          <p:cNvPr id="4" name="Obraz12">
            <a:extLst>
              <a:ext uri="{FF2B5EF4-FFF2-40B4-BE49-F238E27FC236}">
                <a16:creationId xmlns:a16="http://schemas.microsoft.com/office/drawing/2014/main" id="{12ABF8D3-1310-3223-364B-6351DA878EA5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720891" y="2963792"/>
            <a:ext cx="3894718" cy="31949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Obraz11">
            <a:extLst>
              <a:ext uri="{FF2B5EF4-FFF2-40B4-BE49-F238E27FC236}">
                <a16:creationId xmlns:a16="http://schemas.microsoft.com/office/drawing/2014/main" id="{3E4C2DED-0FA9-A649-4D75-2F1983D744E1}"/>
              </a:ext>
            </a:extLst>
          </p:cNvPr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381889" y="2877861"/>
            <a:ext cx="4875296" cy="33668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35199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31956A-A5A6-AEF6-1F7D-D92E377C0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8849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latin typeface="Comic Sans MS" panose="030F0702030302020204" pitchFamily="66" charset="0"/>
                <a:cs typeface="Cavolini" panose="020B0502040204020203" pitchFamily="66" charset="0"/>
              </a:rPr>
              <a:t>MAZOWIECKIE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9EAFFB1-B2AB-E708-FD00-438079780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3974"/>
            <a:ext cx="10515600" cy="5192989"/>
          </a:xfrm>
        </p:spPr>
        <p:txBody>
          <a:bodyPr/>
          <a:lstStyle/>
          <a:p>
            <a:r>
              <a:rPr lang="pl-PL" dirty="0">
                <a:latin typeface="Comic Sans MS" panose="030F0702030302020204" pitchFamily="66" charset="0"/>
              </a:rPr>
              <a:t>I MUZEUM WSI MAZOWIECKIEJ.</a:t>
            </a:r>
          </a:p>
          <a:p>
            <a:r>
              <a:rPr lang="pl-PL" sz="1800" dirty="0"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1</a:t>
            </a:r>
            <a:r>
              <a:rPr lang="pl-PL" sz="1800" b="1" dirty="0"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.</a:t>
            </a:r>
            <a:r>
              <a:rPr lang="pl-PL" sz="1800" dirty="0"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 </a:t>
            </a:r>
            <a:r>
              <a:rPr lang="pl-PL" sz="1800" b="1" dirty="0"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„Zioła” – zabawa </a:t>
            </a:r>
            <a:r>
              <a:rPr lang="pl-PL" sz="1800" b="1" dirty="0" err="1"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sensoryczna:</a:t>
            </a:r>
            <a:r>
              <a:rPr lang="pl-PL" sz="1800" dirty="0" err="1"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oglądanie</a:t>
            </a:r>
            <a:r>
              <a:rPr lang="pl-PL" sz="1800" dirty="0"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 ziół na ilustracji i naturalnych. Herbatka ziołowa (poznanie właściwości leczniczych ziół)</a:t>
            </a:r>
          </a:p>
          <a:p>
            <a:endParaRPr lang="pl-PL" dirty="0"/>
          </a:p>
        </p:txBody>
      </p:sp>
      <p:pic>
        <p:nvPicPr>
          <p:cNvPr id="4" name="Obraz9">
            <a:extLst>
              <a:ext uri="{FF2B5EF4-FFF2-40B4-BE49-F238E27FC236}">
                <a16:creationId xmlns:a16="http://schemas.microsoft.com/office/drawing/2014/main" id="{E9A00CEE-5A32-9E16-1F1A-B8CF0D4946AD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 rot="26880000" flipH="1" flipV="1">
            <a:off x="989217" y="2357963"/>
            <a:ext cx="3276628" cy="34582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9DA03C93-42D8-8F45-3DB3-F6802BDB5E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52484" y="392860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7E29A115-EF0F-58AF-6F43-156FFEC992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0A84FFB-A95B-2371-4F5C-91F720252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2344967"/>
            <a:ext cx="5107965" cy="3831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67016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1B96E6-21B8-749C-E1B5-A8F74F35A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7936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Comic Sans MS" panose="030F0702030302020204" pitchFamily="66" charset="0"/>
              </a:rPr>
              <a:t>WIELKOPOLSKIE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8F5D04-2475-D168-A0E4-D7B908D06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3062"/>
            <a:ext cx="10515600" cy="5043901"/>
          </a:xfrm>
        </p:spPr>
        <p:txBody>
          <a:bodyPr/>
          <a:lstStyle/>
          <a:p>
            <a:r>
              <a:rPr lang="pl-PL" dirty="0">
                <a:latin typeface="Comic Sans MS" panose="030F0702030302020204" pitchFamily="66" charset="0"/>
              </a:rPr>
              <a:t>I POZNAŃ</a:t>
            </a:r>
          </a:p>
          <a:p>
            <a:r>
              <a:rPr lang="pl-PL" sz="1800" b="1" kern="150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1.Poznanie</a:t>
            </a:r>
            <a:r>
              <a:rPr lang="pl-PL" sz="1800" b="1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 legendy o poznańskich koziołkach; </a:t>
            </a:r>
            <a:r>
              <a:rPr lang="pl-PL" sz="18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Pyrku i </a:t>
            </a:r>
            <a:r>
              <a:rPr lang="pl-PL" sz="1800" kern="150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Tyrku</a:t>
            </a:r>
            <a:r>
              <a:rPr lang="pl-PL" sz="18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. Bajka – </a:t>
            </a:r>
            <a:r>
              <a:rPr lang="pl-PL" sz="1800" kern="150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you</a:t>
            </a:r>
            <a:r>
              <a:rPr lang="pl-PL" sz="18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 </a:t>
            </a:r>
            <a:r>
              <a:rPr lang="pl-PL" sz="1800" kern="150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tube</a:t>
            </a:r>
            <a:r>
              <a:rPr lang="pl-PL" sz="18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. Berek kuchcik – zabawa ruchowa.</a:t>
            </a:r>
          </a:p>
          <a:p>
            <a:r>
              <a:rPr lang="pl-PL" sz="1800" b="1" kern="150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2.Sklep</a:t>
            </a:r>
            <a:r>
              <a:rPr lang="pl-PL" sz="1800" b="1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 – zabawa z elementami matematyki.</a:t>
            </a:r>
            <a:endParaRPr lang="pl-PL" sz="1800" kern="150" dirty="0">
              <a:solidFill>
                <a:srgbClr val="000000"/>
              </a:solidFill>
              <a:effectLst/>
              <a:latin typeface="Comic Sans MS" panose="030F0702030302020204" pitchFamily="66" charset="0"/>
              <a:ea typeface="Segoe UI" panose="020B0502040204020203" pitchFamily="34" charset="0"/>
              <a:cs typeface="Tahoma" panose="020B0604030504040204" pitchFamily="34" charset="0"/>
            </a:endParaRPr>
          </a:p>
          <a:p>
            <a:r>
              <a:rPr lang="pl-PL" dirty="0">
                <a:latin typeface="Comic Sans MS" panose="030F0702030302020204" pitchFamily="66" charset="0"/>
              </a:rPr>
              <a:t>II GNIEZNO</a:t>
            </a:r>
          </a:p>
          <a:p>
            <a:r>
              <a:rPr lang="pl-PL" sz="1800" b="1" dirty="0"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1. Lech, Czech i Rus </a:t>
            </a:r>
            <a:r>
              <a:rPr lang="pl-PL" sz="1800" dirty="0"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-  bajka edukacyjna.</a:t>
            </a:r>
            <a:endParaRPr lang="pl-PL" dirty="0">
              <a:latin typeface="Comic Sans MS" panose="030F0702030302020204" pitchFamily="66" charset="0"/>
            </a:endParaRPr>
          </a:p>
        </p:txBody>
      </p:sp>
      <p:pic>
        <p:nvPicPr>
          <p:cNvPr id="4" name="Obraz15">
            <a:extLst>
              <a:ext uri="{FF2B5EF4-FFF2-40B4-BE49-F238E27FC236}">
                <a16:creationId xmlns:a16="http://schemas.microsoft.com/office/drawing/2014/main" id="{A79347EF-19B0-FBF3-51F0-B44047631AE0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445095" y="3343386"/>
            <a:ext cx="4384675" cy="32175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025497E-08A1-CD81-B0CB-46ECB78235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3156500" y="749094"/>
            <a:ext cx="7245359" cy="4057401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D41572E-8727-29A8-D152-35B4A08A6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92" y="3596233"/>
            <a:ext cx="4562064" cy="25807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24239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414FAF-4BB0-0161-5BD1-A3B5F109F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59214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latin typeface="Comic Sans MS" panose="030F0702030302020204" pitchFamily="66" charset="0"/>
              </a:rPr>
              <a:t>ŚLĄSKIE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7B8BF48-027B-0742-0F35-FA82EB74F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4340"/>
            <a:ext cx="10515600" cy="5252623"/>
          </a:xfrm>
        </p:spPr>
        <p:txBody>
          <a:bodyPr/>
          <a:lstStyle/>
          <a:p>
            <a:r>
              <a:rPr lang="pl-PL" sz="1600" dirty="0">
                <a:latin typeface="Comic Sans MS" panose="030F0702030302020204" pitchFamily="66" charset="0"/>
              </a:rPr>
              <a:t>I KATOWICE</a:t>
            </a:r>
          </a:p>
          <a:p>
            <a:r>
              <a:rPr lang="pl-PL" sz="1600" b="1" kern="150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1.Oglądanie</a:t>
            </a:r>
            <a:r>
              <a:rPr lang="pl-PL" sz="1600" b="1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 filmu o kopalniach i pracujących w nich górnikach-</a:t>
            </a:r>
            <a:r>
              <a:rPr lang="pl-PL" sz="16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 kolorowanie obrazka tematycznego.</a:t>
            </a:r>
          </a:p>
          <a:p>
            <a:r>
              <a:rPr lang="pl-PL" sz="1600" dirty="0">
                <a:latin typeface="Comic Sans MS" panose="030F0702030302020204" pitchFamily="66" charset="0"/>
              </a:rPr>
              <a:t>II BIELSKO- BIAŁA</a:t>
            </a:r>
          </a:p>
          <a:p>
            <a:r>
              <a:rPr lang="pl-PL" sz="1600" b="1" kern="150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1.Oglądanie</a:t>
            </a:r>
            <a:r>
              <a:rPr lang="pl-PL" sz="1600" b="1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 bajek powstałych w Studiu Filmów Rysunkowych,</a:t>
            </a:r>
            <a:r>
              <a:rPr lang="pl-PL" sz="16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 takich jak „Bolek i Lolek” czy „Reksio”</a:t>
            </a:r>
          </a:p>
          <a:p>
            <a:r>
              <a:rPr lang="pl-PL" sz="1600" kern="150" dirty="0">
                <a:solidFill>
                  <a:srgbClr val="222222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2. </a:t>
            </a:r>
            <a:r>
              <a:rPr lang="pl-PL" sz="1600" b="1" kern="150" dirty="0">
                <a:solidFill>
                  <a:srgbClr val="222222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Klatka po klatce</a:t>
            </a:r>
            <a:r>
              <a:rPr lang="pl-PL" sz="1600" kern="150" dirty="0">
                <a:solidFill>
                  <a:srgbClr val="222222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 – zabawa rozwijająca twórcze myślenie. Rysowanie w klatce – praca plastyczna</a:t>
            </a:r>
            <a:endParaRPr lang="pl-PL" sz="1600" kern="150" dirty="0">
              <a:solidFill>
                <a:srgbClr val="000000"/>
              </a:solidFill>
              <a:effectLst/>
              <a:latin typeface="Comic Sans MS" panose="030F0702030302020204" pitchFamily="66" charset="0"/>
              <a:ea typeface="Segoe UI" panose="020B0502040204020203" pitchFamily="34" charset="0"/>
              <a:cs typeface="Tahoma" panose="020B0604030504040204" pitchFamily="34" charset="0"/>
            </a:endParaRPr>
          </a:p>
          <a:p>
            <a:endParaRPr lang="pl-PL" dirty="0"/>
          </a:p>
        </p:txBody>
      </p:sp>
      <p:pic>
        <p:nvPicPr>
          <p:cNvPr id="4" name="Obraz7">
            <a:extLst>
              <a:ext uri="{FF2B5EF4-FFF2-40B4-BE49-F238E27FC236}">
                <a16:creationId xmlns:a16="http://schemas.microsoft.com/office/drawing/2014/main" id="{509F200B-D476-47E6-788C-9E433E92E2D1}"/>
              </a:ext>
            </a:extLst>
          </p:cNvPr>
          <p:cNvPicPr/>
          <p:nvPr/>
        </p:nvPicPr>
        <p:blipFill rotWithShape="1">
          <a:blip r:embed="rId2">
            <a:lum/>
            <a:alphaModFix/>
          </a:blip>
          <a:srcRect t="-2" b="15406"/>
          <a:stretch/>
        </p:blipFill>
        <p:spPr>
          <a:xfrm>
            <a:off x="6552165" y="3053660"/>
            <a:ext cx="4774565" cy="288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20DD0CA-9874-508A-B11F-630FE7F839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838200" y="2338156"/>
            <a:ext cx="5713965" cy="4494384"/>
          </a:xfrm>
          <a:prstGeom prst="rect">
            <a:avLst/>
          </a:prstGeom>
          <a:effectLst>
            <a:softEdge rad="584200"/>
          </a:effectLst>
        </p:spPr>
      </p:pic>
    </p:spTree>
    <p:extLst>
      <p:ext uri="{BB962C8B-B14F-4D97-AF65-F5344CB8AC3E}">
        <p14:creationId xmlns:p14="http://schemas.microsoft.com/office/powerpoint/2010/main" val="1862272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72DF37-7419-4F64-F493-981D29742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8545"/>
          </a:xfrm>
        </p:spPr>
        <p:txBody>
          <a:bodyPr>
            <a:normAutofit/>
          </a:bodyPr>
          <a:lstStyle/>
          <a:p>
            <a:pPr algn="ctr"/>
            <a:r>
              <a:rPr lang="pl-PL" sz="2800" dirty="0">
                <a:latin typeface="Comic Sans MS" panose="030F0702030302020204" pitchFamily="66" charset="0"/>
              </a:rPr>
              <a:t>MAŁOPOLSKIE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3E7C77E-E6DD-EF1E-1F0B-2104B9CDB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3670"/>
            <a:ext cx="10515600" cy="5143293"/>
          </a:xfrm>
        </p:spPr>
        <p:txBody>
          <a:bodyPr/>
          <a:lstStyle/>
          <a:p>
            <a:r>
              <a:rPr lang="pl-PL" dirty="0">
                <a:latin typeface="Comic Sans MS" panose="030F0702030302020204" pitchFamily="66" charset="0"/>
              </a:rPr>
              <a:t>I KRAKÓW</a:t>
            </a:r>
          </a:p>
          <a:p>
            <a:r>
              <a:rPr lang="pl-PL" sz="18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1.</a:t>
            </a:r>
            <a:r>
              <a:rPr lang="pl-PL" sz="1800" b="1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 Legenda o smoku wawelskim</a:t>
            </a:r>
            <a:r>
              <a:rPr lang="pl-PL" sz="18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 – czytana przez nauczyciela . Zabawa ruchowa „ Złap mnie smoku”</a:t>
            </a:r>
          </a:p>
          <a:p>
            <a:r>
              <a:rPr lang="pl-PL" dirty="0">
                <a:latin typeface="Comic Sans MS" panose="030F0702030302020204" pitchFamily="66" charset="0"/>
              </a:rPr>
              <a:t>II WIELICZKA</a:t>
            </a:r>
          </a:p>
          <a:p>
            <a:r>
              <a:rPr lang="pl-PL" sz="1800" b="1" kern="150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1.Kolorowy</a:t>
            </a:r>
            <a:r>
              <a:rPr lang="pl-PL" sz="1800" b="1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 świat soli – zabawa plastyczna- </a:t>
            </a:r>
            <a:r>
              <a:rPr lang="pl-PL" sz="18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 szablony mandali;</a:t>
            </a:r>
          </a:p>
          <a:p>
            <a:endParaRPr lang="pl-PL" sz="1800" kern="150" dirty="0">
              <a:solidFill>
                <a:srgbClr val="000000"/>
              </a:solidFill>
              <a:effectLst/>
              <a:latin typeface="Comic Sans MS" panose="030F0702030302020204" pitchFamily="66" charset="0"/>
              <a:ea typeface="Segoe UI" panose="020B0502040204020203" pitchFamily="34" charset="0"/>
              <a:cs typeface="Tahoma" panose="020B0604030504040204" pitchFamily="34" charset="0"/>
            </a:endParaRPr>
          </a:p>
          <a:p>
            <a:endParaRPr lang="pl-PL" dirty="0"/>
          </a:p>
        </p:txBody>
      </p:sp>
      <p:pic>
        <p:nvPicPr>
          <p:cNvPr id="4" name="Obraz5">
            <a:extLst>
              <a:ext uri="{FF2B5EF4-FFF2-40B4-BE49-F238E27FC236}">
                <a16:creationId xmlns:a16="http://schemas.microsoft.com/office/drawing/2014/main" id="{AA987765-5C72-46EF-4578-EAC1D0D8958C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25033" y="3605316"/>
            <a:ext cx="3666490" cy="254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A49F2AE-6478-FC9C-275A-C261E61750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36479"/>
          <a:stretch/>
        </p:blipFill>
        <p:spPr>
          <a:xfrm>
            <a:off x="7118968" y="2753139"/>
            <a:ext cx="4279763" cy="29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D8C72CE-81F9-DEC0-271D-A77B52784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829" y="3574191"/>
            <a:ext cx="3641427" cy="20404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542422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42735F-DC9F-79E0-8B31-189E0D4E5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9153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Comic Sans MS" panose="030F0702030302020204" pitchFamily="66" charset="0"/>
              </a:rPr>
              <a:t>DOLNOŚLĄSKIE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06D6770-98F2-6BE0-2774-49D4980B4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4765"/>
            <a:ext cx="10515600" cy="5322198"/>
          </a:xfrm>
        </p:spPr>
        <p:txBody>
          <a:bodyPr/>
          <a:lstStyle/>
          <a:p>
            <a:r>
              <a:rPr lang="pl-PL" dirty="0">
                <a:latin typeface="Comic Sans MS" panose="030F0702030302020204" pitchFamily="66" charset="0"/>
              </a:rPr>
              <a:t>I WROCŁAW.</a:t>
            </a:r>
          </a:p>
          <a:p>
            <a:r>
              <a:rPr lang="pl-PL" sz="1800" b="1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1. Wojewódzkie miasto krasnali. „Znajdź krasnala” – zabawa tropiąca w ogrodzie przedszkolnym.</a:t>
            </a:r>
            <a:endParaRPr lang="pl-PL" sz="1800" kern="150" dirty="0">
              <a:solidFill>
                <a:srgbClr val="000000"/>
              </a:solidFill>
              <a:effectLst/>
              <a:latin typeface="Comic Sans MS" panose="030F0702030302020204" pitchFamily="66" charset="0"/>
              <a:ea typeface="Segoe UI" panose="020B0502040204020203" pitchFamily="34" charset="0"/>
              <a:cs typeface="Tahoma" panose="020B0604030504040204" pitchFamily="34" charset="0"/>
            </a:endParaRPr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9">
            <a:extLst>
              <a:ext uri="{FF2B5EF4-FFF2-40B4-BE49-F238E27FC236}">
                <a16:creationId xmlns:a16="http://schemas.microsoft.com/office/drawing/2014/main" id="{72F53D87-D383-0C8B-022A-762466E80E96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82143" y="2227380"/>
            <a:ext cx="5118100" cy="358838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16052AC0-70E0-4425-6F9B-CACAA6F5F7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368573E-9A43-6F2F-827B-29E1AE18B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6170" y="1905377"/>
            <a:ext cx="3019870" cy="40234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3A3BDD0-CB55-6945-BE7B-7B76E8D8D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865" y="3665258"/>
            <a:ext cx="3902865" cy="29366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99FEB15-76D0-0B53-D321-2C3CE2414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1815773"/>
            <a:ext cx="2467972" cy="18569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FBAF7D8-E8D2-3927-9437-50143FD9B77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6000"/>
          </a:blip>
          <a:stretch>
            <a:fillRect/>
          </a:stretch>
        </p:blipFill>
        <p:spPr>
          <a:xfrm>
            <a:off x="7665348" y="0"/>
            <a:ext cx="1141156" cy="854765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AC41509-A71F-E4C6-371C-7BB8B6ABA0F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6000"/>
          </a:blip>
          <a:stretch>
            <a:fillRect/>
          </a:stretch>
        </p:blipFill>
        <p:spPr>
          <a:xfrm>
            <a:off x="8806504" y="-20346"/>
            <a:ext cx="1114359" cy="831126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D97EA5F6-D704-F2CA-7180-CFB94E136F8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8000"/>
          </a:blip>
          <a:stretch>
            <a:fillRect/>
          </a:stretch>
        </p:blipFill>
        <p:spPr>
          <a:xfrm>
            <a:off x="9889938" y="12818"/>
            <a:ext cx="1109568" cy="829128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1054912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EC0991-305C-C945-D26B-1A9B43BF5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933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latin typeface="Comic Sans MS" panose="030F0702030302020204" pitchFamily="66" charset="0"/>
              </a:rPr>
              <a:t>II ŚNIEŻNIK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B879588-EE37-6C28-F37A-53BEF1D2D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1661"/>
            <a:ext cx="10515600" cy="4815302"/>
          </a:xfrm>
        </p:spPr>
        <p:txBody>
          <a:bodyPr/>
          <a:lstStyle/>
          <a:p>
            <a:r>
              <a:rPr lang="pl-PL" sz="18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1.</a:t>
            </a:r>
            <a:r>
              <a:rPr lang="pl-PL" sz="1800" b="1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 Zdobycie szczytu</a:t>
            </a:r>
            <a:r>
              <a:rPr lang="pl-PL" sz="18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 na wspólnej wycieczce dzieci z rodzicami.</a:t>
            </a:r>
            <a:endParaRPr lang="pl-PL" sz="1800" kern="150" dirty="0">
              <a:solidFill>
                <a:srgbClr val="000000"/>
              </a:solidFill>
              <a:effectLst/>
              <a:latin typeface="Liberation Serif"/>
              <a:ea typeface="Segoe UI" panose="020B0502040204020203" pitchFamily="34" charset="0"/>
              <a:cs typeface="Tahoma" panose="020B0604030504040204" pitchFamily="34" charset="0"/>
            </a:endParaRPr>
          </a:p>
          <a:p>
            <a:r>
              <a:rPr lang="pl-PL" sz="1800" b="1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„Zdobywcy” </a:t>
            </a:r>
            <a:r>
              <a:rPr lang="pl-PL" sz="18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– ćwiczenia sprawnościowo/ wspinaczkowe na mini ściance w przedszkolu. „Kamienne góry ” zabawa manipulacyjna</a:t>
            </a:r>
            <a:endParaRPr lang="pl-PL" sz="1800" kern="150" dirty="0">
              <a:solidFill>
                <a:srgbClr val="000000"/>
              </a:solidFill>
              <a:effectLst/>
              <a:latin typeface="Liberation Serif"/>
              <a:ea typeface="Segoe UI" panose="020B0502040204020203" pitchFamily="34" charset="0"/>
              <a:cs typeface="Tahoma" panose="020B0604030504040204" pitchFamily="34" charset="0"/>
            </a:endParaRPr>
          </a:p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3078A65-78DB-CCFA-7031-9F2DDFD92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018" y="2584782"/>
            <a:ext cx="2730386" cy="4184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B022926-5155-9F49-AB85-B989D62F8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26" y="2601570"/>
            <a:ext cx="3316511" cy="36640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182EED2-E4AB-00A4-E80B-E433C33DE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9845" y="2601570"/>
            <a:ext cx="3962743" cy="3785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08326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0D4668-62AE-CC81-A24B-D0C301AE6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59213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Comic Sans MS" panose="030F0702030302020204" pitchFamily="66" charset="0"/>
              </a:rPr>
              <a:t>III JASKINIA NIEDŹWIEDZIA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C413FBE-8F04-2A72-ED42-45E16F6BC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2088"/>
            <a:ext cx="10515600" cy="4884875"/>
          </a:xfrm>
        </p:spPr>
        <p:txBody>
          <a:bodyPr/>
          <a:lstStyle/>
          <a:p>
            <a:r>
              <a:rPr lang="pl-PL" sz="1800" b="1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1. Zwiedzanie z przewodnikiem jaskini</a:t>
            </a:r>
            <a:r>
              <a:rPr lang="pl-PL" sz="18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 przez dzieci z gr. „0”.</a:t>
            </a:r>
            <a:endParaRPr lang="pl-PL" sz="1800" kern="150" dirty="0">
              <a:solidFill>
                <a:srgbClr val="000000"/>
              </a:solidFill>
              <a:effectLst/>
              <a:latin typeface="Liberation Serif"/>
              <a:ea typeface="Segoe UI" panose="020B0502040204020203" pitchFamily="34" charset="0"/>
              <a:cs typeface="Tahoma" panose="020B0604030504040204" pitchFamily="34" charset="0"/>
            </a:endParaRPr>
          </a:p>
          <a:p>
            <a:r>
              <a:rPr lang="pl-PL" sz="1800" b="1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2. </a:t>
            </a:r>
            <a:r>
              <a:rPr lang="pl-PL" sz="1800" b="1" kern="150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Kletnuś</a:t>
            </a:r>
            <a:r>
              <a:rPr lang="pl-PL" sz="1800" b="1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 </a:t>
            </a:r>
            <a:r>
              <a:rPr lang="pl-PL" sz="18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– słuchanie lokalnej legendy i rysowanie niedźwiadka wg, własnej interpretacji. Zabawa ruchowa „Mały miś, mocno śpi”</a:t>
            </a:r>
            <a:endParaRPr lang="pl-PL" sz="1800" kern="150" dirty="0">
              <a:solidFill>
                <a:srgbClr val="000000"/>
              </a:solidFill>
              <a:effectLst/>
              <a:latin typeface="Liberation Serif"/>
              <a:ea typeface="Segoe UI" panose="020B0502040204020203" pitchFamily="34" charset="0"/>
              <a:cs typeface="Tahoma" panose="020B0604030504040204" pitchFamily="34" charset="0"/>
            </a:endParaRP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3BB73B5-82E3-9028-BDFC-05308F413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37" y="2604127"/>
            <a:ext cx="5488004" cy="3861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5FD81FF-E7E1-E481-44A1-DE9442EDF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0120" y="3508578"/>
            <a:ext cx="3359187" cy="29568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F5F6052-3EF1-D00F-A59B-7731F46A8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204" y="1889046"/>
            <a:ext cx="3627434" cy="23227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F32E477-1C9F-FCAF-7D15-6DF9F6D30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3634" y="3520414"/>
            <a:ext cx="2712955" cy="35176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59622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448889-F4EB-F9A7-4010-078C50256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7145"/>
          </a:xfrm>
        </p:spPr>
        <p:txBody>
          <a:bodyPr/>
          <a:lstStyle/>
          <a:p>
            <a:pPr algn="ctr"/>
            <a:r>
              <a:rPr lang="pl-PL" dirty="0">
                <a:latin typeface="Comic Sans MS" panose="030F0702030302020204" pitchFamily="66" charset="0"/>
              </a:rPr>
              <a:t>IV CZARNA GÓRA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6CA4500-C651-F731-EBF6-F0A1AC508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2270"/>
            <a:ext cx="10515600" cy="4914693"/>
          </a:xfrm>
        </p:spPr>
        <p:txBody>
          <a:bodyPr/>
          <a:lstStyle/>
          <a:p>
            <a:r>
              <a:rPr lang="pl-PL" sz="1800" b="1" kern="150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1.Wyścigi</a:t>
            </a:r>
            <a:r>
              <a:rPr lang="pl-PL" sz="1800" b="1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 narciarskie – zabawa ruchowa. </a:t>
            </a:r>
            <a:r>
              <a:rPr lang="pl-PL" sz="18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Wyścigi na nartach letnich, konkurencje w pokonywaniu trasy w parach.</a:t>
            </a:r>
            <a:endParaRPr lang="pl-PL" sz="1800" kern="150" dirty="0">
              <a:solidFill>
                <a:srgbClr val="000000"/>
              </a:solidFill>
              <a:effectLst/>
              <a:latin typeface="Liberation Serif"/>
              <a:ea typeface="Segoe UI" panose="020B0502040204020203" pitchFamily="34" charset="0"/>
              <a:cs typeface="Tahoma" panose="020B0604030504040204" pitchFamily="34" charset="0"/>
            </a:endParaRPr>
          </a:p>
          <a:p>
            <a:r>
              <a:rPr lang="pl-PL" sz="18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2. Lekcje jazdy na nartach dla </a:t>
            </a:r>
            <a:r>
              <a:rPr lang="pl-PL" sz="1800" kern="150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dzieci.”Przedszkolaki</a:t>
            </a:r>
            <a:r>
              <a:rPr lang="pl-PL" sz="18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 na stoku”</a:t>
            </a:r>
            <a:endParaRPr lang="pl-PL" sz="1800" kern="150" dirty="0">
              <a:solidFill>
                <a:srgbClr val="000000"/>
              </a:solidFill>
              <a:effectLst/>
              <a:latin typeface="Liberation Serif"/>
              <a:ea typeface="Segoe UI" panose="020B0502040204020203" pitchFamily="34" charset="0"/>
              <a:cs typeface="Tahoma" panose="020B0604030504040204" pitchFamily="34" charset="0"/>
            </a:endParaRP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982EA1E-2937-B193-C929-A6CAD6ABA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219" y="2728951"/>
            <a:ext cx="4538123" cy="37639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659C42D-9F76-5D95-1388-BB8ECA373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5166" y="2269849"/>
            <a:ext cx="4314837" cy="37035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7979761-9C2E-1143-6D66-9CE1D016B16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4000"/>
          </a:blip>
          <a:stretch>
            <a:fillRect/>
          </a:stretch>
        </p:blipFill>
        <p:spPr>
          <a:xfrm>
            <a:off x="4985922" y="2248521"/>
            <a:ext cx="3067399" cy="4609479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2729758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C3AE33-A8D5-9EA3-7999-F35603E09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latin typeface="Comic Sans MS" panose="030F0702030302020204" pitchFamily="66" charset="0"/>
              </a:rPr>
              <a:t>V ZAPRASZAMY DO GMINY STRONIE ŚLĄSKIE</a:t>
            </a:r>
            <a:br>
              <a:rPr lang="pl-PL" dirty="0">
                <a:latin typeface="Comic Sans MS" panose="030F0702030302020204" pitchFamily="66" charset="0"/>
              </a:rPr>
            </a:br>
            <a:r>
              <a:rPr lang="pl-PL" sz="2000" b="1" dirty="0"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1. Spot reklamowy</a:t>
            </a:r>
            <a:r>
              <a:rPr lang="pl-PL" sz="2000" dirty="0"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; najciekawsze miejsca w naszej okolicy( zdjęcia dzieci z ciekawych miejsc</a:t>
            </a:r>
            <a:endParaRPr lang="pl-PL" sz="2000" dirty="0"/>
          </a:p>
        </p:txBody>
      </p:sp>
      <p:pic>
        <p:nvPicPr>
          <p:cNvPr id="4" name="Multimedia online 3" title="Stronie Śląskie film reklamowy">
            <a:hlinkClick r:id="" action="ppaction://media"/>
            <a:extLst>
              <a:ext uri="{FF2B5EF4-FFF2-40B4-BE49-F238E27FC236}">
                <a16:creationId xmlns:a16="http://schemas.microsoft.com/office/drawing/2014/main" id="{51E4FF09-6536-9A14-2003-71FB9239C27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5519" y="1825625"/>
            <a:ext cx="7700962" cy="435133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FE92586-0D96-3B5E-D3F1-31C69BDA7673}"/>
              </a:ext>
            </a:extLst>
          </p:cNvPr>
          <p:cNvSpPr txBox="1"/>
          <p:nvPr/>
        </p:nvSpPr>
        <p:spPr>
          <a:xfrm>
            <a:off x="2840106" y="6311900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 err="1"/>
              <a:t>Żródło</a:t>
            </a:r>
            <a:r>
              <a:rPr lang="pl-PL" dirty="0"/>
              <a:t>: </a:t>
            </a:r>
            <a:r>
              <a:rPr lang="pl-PL" dirty="0" err="1"/>
              <a:t>https</a:t>
            </a:r>
            <a:r>
              <a:rPr lang="pl-PL" dirty="0"/>
              <a:t>://</a:t>
            </a:r>
            <a:r>
              <a:rPr lang="pl-PL" dirty="0" err="1"/>
              <a:t>www.youtube.com</a:t>
            </a:r>
            <a:r>
              <a:rPr lang="pl-PL" dirty="0"/>
              <a:t>/</a:t>
            </a:r>
            <a:r>
              <a:rPr lang="pl-PL" dirty="0" err="1"/>
              <a:t>watch?v</a:t>
            </a:r>
            <a:r>
              <a:rPr lang="pl-PL" dirty="0"/>
              <a:t>=</a:t>
            </a:r>
            <a:r>
              <a:rPr lang="pl-PL" dirty="0" err="1"/>
              <a:t>GSVuoiIoL9w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18675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9D0FF2-7D3A-B4A9-30B1-CAACA8A92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6600" dirty="0">
                <a:solidFill>
                  <a:srgbClr val="FF0000"/>
                </a:solidFill>
                <a:latin typeface="CoSMICsans"/>
              </a:rPr>
              <a:t>PRZEDSZKOLAKI ZAPRASZAJĄ DO STRONIA ŚLĄSKIEGO.</a:t>
            </a:r>
            <a:endParaRPr lang="pl-PL" sz="6600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7442717F-3430-C4C0-C702-620C6ABB8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2626582" y="1690688"/>
            <a:ext cx="6678236" cy="500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40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BB944D-A5FD-F3BD-297C-A24FD4F9C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9093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Comic Sans MS" panose="030F0702030302020204" pitchFamily="66" charset="0"/>
              </a:rPr>
              <a:t>II FRYDERYK CHOPIN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A1D450D-0529-C33C-5E8B-23C3B6F58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4339"/>
            <a:ext cx="10515600" cy="5252624"/>
          </a:xfrm>
        </p:spPr>
        <p:txBody>
          <a:bodyPr/>
          <a:lstStyle/>
          <a:p>
            <a:r>
              <a:rPr lang="pl-PL" dirty="0">
                <a:latin typeface="Comic Sans MS" panose="030F0702030302020204" pitchFamily="66" charset="0"/>
              </a:rPr>
              <a:t>1. „MALI </a:t>
            </a:r>
            <a:r>
              <a:rPr lang="pl-PL" dirty="0" err="1">
                <a:latin typeface="Comic Sans MS" panose="030F0702030302020204" pitchFamily="66" charset="0"/>
              </a:rPr>
              <a:t>FRYDERYCY</a:t>
            </a:r>
            <a:r>
              <a:rPr lang="pl-PL" dirty="0">
                <a:latin typeface="Comic Sans MS" panose="030F0702030302020204" pitchFamily="66" charset="0"/>
              </a:rPr>
              <a:t>”- GRA NA KOLOR PIANO</a:t>
            </a:r>
          </a:p>
          <a:p>
            <a:r>
              <a:rPr lang="pl-PL" dirty="0">
                <a:latin typeface="Comic Sans MS" panose="030F0702030302020204" pitchFamily="66" charset="0"/>
              </a:rPr>
              <a:t>2.  ILUSTRACJA RUCHOWA DO MUZYKI F. CHOPINA</a:t>
            </a:r>
          </a:p>
        </p:txBody>
      </p:sp>
      <p:pic>
        <p:nvPicPr>
          <p:cNvPr id="4" name="Obraz11">
            <a:extLst>
              <a:ext uri="{FF2B5EF4-FFF2-40B4-BE49-F238E27FC236}">
                <a16:creationId xmlns:a16="http://schemas.microsoft.com/office/drawing/2014/main" id="{701DC18E-0E3F-FC9C-754E-B50B51441B6D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97304" y="2556131"/>
            <a:ext cx="4242435" cy="31419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Obraz16">
            <a:extLst>
              <a:ext uri="{FF2B5EF4-FFF2-40B4-BE49-F238E27FC236}">
                <a16:creationId xmlns:a16="http://schemas.microsoft.com/office/drawing/2014/main" id="{F38D7F07-8B50-0529-ECBD-D02D9177BEA9}"/>
              </a:ext>
            </a:extLst>
          </p:cNvPr>
          <p:cNvPicPr>
            <a:picLocks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552016" y="1825625"/>
            <a:ext cx="5801784" cy="43513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30925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35E201-5277-FE01-9DC4-A075DFCA7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933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latin typeface="Comic Sans MS" panose="030F0702030302020204" pitchFamily="66" charset="0"/>
              </a:rPr>
              <a:t>KUJAWSKO- POMORSKIE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515D631-DE8E-A4B3-BCB8-3D0B188A7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3730"/>
            <a:ext cx="10515600" cy="5153233"/>
          </a:xfrm>
        </p:spPr>
        <p:txBody>
          <a:bodyPr/>
          <a:lstStyle/>
          <a:p>
            <a:r>
              <a:rPr lang="pl-PL" dirty="0">
                <a:latin typeface="Comic Sans MS" panose="030F0702030302020204" pitchFamily="66" charset="0"/>
              </a:rPr>
              <a:t>I MUZEUM MYDŁA I HISTORII BRUDU W BYDGOSZCZY.</a:t>
            </a:r>
          </a:p>
          <a:p>
            <a:r>
              <a:rPr lang="pl-PL" dirty="0">
                <a:latin typeface="Comic Sans MS" panose="030F0702030302020204" pitchFamily="66" charset="0"/>
              </a:rPr>
              <a:t>1. PACHNĄCE MYDEŁKA- WYKONANIE MYDEŁEK PRZEZ DZIECI NA WARSZTATACH Z INSTRUKTOREM.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95A9B9-FB2F-DD02-AA30-F78AF5BB01F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3829104" y="3117165"/>
            <a:ext cx="4743559" cy="3558619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E27B767-85B8-AB39-DE34-10C8ED63C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733" y="2195510"/>
            <a:ext cx="1847850" cy="2466975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6621A32-FC5B-E990-0876-EB35E5BA4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660" y="4329113"/>
            <a:ext cx="2466975" cy="1847850"/>
          </a:xfrm>
          <a:prstGeom prst="rect">
            <a:avLst/>
          </a:prstGeom>
          <a:effectLst>
            <a:softEdge rad="3683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C167816-A48E-2698-EF58-12B04621E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663" y="2557461"/>
            <a:ext cx="2619375" cy="1743075"/>
          </a:xfrm>
          <a:prstGeom prst="rect">
            <a:avLst/>
          </a:prstGeom>
          <a:effectLst>
            <a:softEdge rad="279400"/>
          </a:effectLst>
        </p:spPr>
      </p:pic>
    </p:spTree>
    <p:extLst>
      <p:ext uri="{BB962C8B-B14F-4D97-AF65-F5344CB8AC3E}">
        <p14:creationId xmlns:p14="http://schemas.microsoft.com/office/powerpoint/2010/main" val="959866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B7C047-F5C2-38DA-3415-D935C6CCE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7936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Comic Sans MS" panose="030F0702030302020204" pitchFamily="66" charset="0"/>
              </a:rPr>
              <a:t>II MUZEUM ARCHEOLOGICZNE </a:t>
            </a:r>
            <a:br>
              <a:rPr lang="pl-PL" dirty="0">
                <a:latin typeface="Comic Sans MS" panose="030F0702030302020204" pitchFamily="66" charset="0"/>
              </a:rPr>
            </a:br>
            <a:r>
              <a:rPr lang="pl-PL" dirty="0">
                <a:latin typeface="Comic Sans MS" panose="030F0702030302020204" pitchFamily="66" charset="0"/>
              </a:rPr>
              <a:t>W BISKUPINIE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43C2984-2623-46C0-E9C2-208B5909F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1722"/>
            <a:ext cx="10515600" cy="4825241"/>
          </a:xfrm>
        </p:spPr>
        <p:txBody>
          <a:bodyPr/>
          <a:lstStyle/>
          <a:p>
            <a:r>
              <a:rPr lang="pl-PL" dirty="0">
                <a:latin typeface="Comic Sans MS" panose="030F0702030302020204" pitchFamily="66" charset="0"/>
              </a:rPr>
              <a:t>1. WYKOPALISKA ARCHEOLOGICZNE- ZABAWA TROPIĄCA W PIASKOWNICY.</a:t>
            </a:r>
          </a:p>
          <a:p>
            <a:endParaRPr lang="pl-PL" dirty="0">
              <a:latin typeface="Comic Sans MS" panose="030F0702030302020204" pitchFamily="66" charset="0"/>
            </a:endParaRPr>
          </a:p>
        </p:txBody>
      </p:sp>
      <p:pic>
        <p:nvPicPr>
          <p:cNvPr id="4" name="Obraz5">
            <a:extLst>
              <a:ext uri="{FF2B5EF4-FFF2-40B4-BE49-F238E27FC236}">
                <a16:creationId xmlns:a16="http://schemas.microsoft.com/office/drawing/2014/main" id="{B07E2B08-0304-900A-5C76-EAA7D8BDC84A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838200" y="2959486"/>
            <a:ext cx="3997960" cy="25666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Obraz4">
            <a:extLst>
              <a:ext uri="{FF2B5EF4-FFF2-40B4-BE49-F238E27FC236}">
                <a16:creationId xmlns:a16="http://schemas.microsoft.com/office/drawing/2014/main" id="{585ACB95-647E-770F-395A-B28F09507502}"/>
              </a:ext>
            </a:extLst>
          </p:cNvPr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355839" y="2252407"/>
            <a:ext cx="3645535" cy="30238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3884C25-8DE3-CB43-E454-BFE84E774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656" y="3764342"/>
            <a:ext cx="2754327" cy="2063087"/>
          </a:xfrm>
          <a:prstGeom prst="rect">
            <a:avLst/>
          </a:prstGeom>
          <a:effectLst>
            <a:softEdge rad="292100"/>
          </a:effectLst>
        </p:spPr>
      </p:pic>
    </p:spTree>
    <p:extLst>
      <p:ext uri="{BB962C8B-B14F-4D97-AF65-F5344CB8AC3E}">
        <p14:creationId xmlns:p14="http://schemas.microsoft.com/office/powerpoint/2010/main" val="2600457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24D220-E94A-C9D4-31BF-C3562DBB0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49883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Comic Sans MS" panose="030F0702030302020204" pitchFamily="66" charset="0"/>
              </a:rPr>
              <a:t>III ZAMEK W KRUSZWICY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C1E098-2BE1-C636-965D-69F4F69B9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4522"/>
            <a:ext cx="10515600" cy="5282441"/>
          </a:xfrm>
        </p:spPr>
        <p:txBody>
          <a:bodyPr/>
          <a:lstStyle/>
          <a:p>
            <a:r>
              <a:rPr lang="pl-PL" sz="1800" b="1" dirty="0">
                <a:latin typeface="Comic Sans MS" panose="030F0702030302020204" pitchFamily="66" charset="0"/>
                <a:cs typeface="Tahoma" panose="020B0604030504040204" pitchFamily="34" charset="0"/>
              </a:rPr>
              <a:t>1. LEGENDA O KRÓLU POPIELU- WYSŁUCHANIE LEGENDY CZYTANEJ PR</a:t>
            </a:r>
          </a:p>
          <a:p>
            <a:pPr marL="0" indent="0">
              <a:buNone/>
            </a:pPr>
            <a:r>
              <a:rPr lang="pl-PL" sz="1800" b="1" dirty="0">
                <a:latin typeface="Comic Sans MS" panose="030F0702030302020204" pitchFamily="66" charset="0"/>
                <a:cs typeface="Tahoma" panose="020B0604030504040204" pitchFamily="34" charset="0"/>
              </a:rPr>
              <a:t>ZEZ NAUCZYCIELA W OPARCIU O PLANSZE ILUSTRACYJNE.</a:t>
            </a:r>
          </a:p>
          <a:p>
            <a:pPr marL="0" indent="0">
              <a:buNone/>
            </a:pPr>
            <a:endParaRPr lang="pl-PL" sz="1800" b="1" dirty="0">
              <a:latin typeface="Comic Sans MS" panose="030F0702030302020204" pitchFamily="66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pl-PL" sz="1800" b="1" dirty="0"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2. </a:t>
            </a:r>
            <a:r>
              <a:rPr lang="pl-PL" sz="2000" b="1" dirty="0"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WIEŻA  - ZABAWA KONSTRUKCYJNA</a:t>
            </a:r>
            <a:r>
              <a:rPr lang="pl-PL" sz="2000" dirty="0"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 W ZESPOŁACH. BUDOWANIE WIEŻ Z KLOCKÓW DREWNIANYCH W MAŁYCH ZESPOŁACH ZADANIOWYCH.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3">
            <a:extLst>
              <a:ext uri="{FF2B5EF4-FFF2-40B4-BE49-F238E27FC236}">
                <a16:creationId xmlns:a16="http://schemas.microsoft.com/office/drawing/2014/main" id="{33DD0377-B4EC-7B96-B746-344792452B82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565698" y="2746237"/>
            <a:ext cx="3540760" cy="31178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81EA71C-0132-383C-8288-7E622E5CB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232" y="2403711"/>
            <a:ext cx="5028437" cy="4802157"/>
          </a:xfrm>
          <a:prstGeom prst="rect">
            <a:avLst/>
          </a:prstGeom>
          <a:effectLst>
            <a:softEdge rad="457200"/>
          </a:effectLst>
        </p:spPr>
      </p:pic>
    </p:spTree>
    <p:extLst>
      <p:ext uri="{BB962C8B-B14F-4D97-AF65-F5344CB8AC3E}">
        <p14:creationId xmlns:p14="http://schemas.microsoft.com/office/powerpoint/2010/main" val="1684492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3517E7-CC43-679D-4272-DF2107607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210"/>
            <a:ext cx="10515600" cy="551828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latin typeface="Comic Sans MS" panose="030F0702030302020204" pitchFamily="66" charset="0"/>
              </a:rPr>
              <a:t>LUBUSKIE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91272ED-969D-DD4C-7139-69C40F704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1038"/>
            <a:ext cx="10515600" cy="5495925"/>
          </a:xfrm>
        </p:spPr>
        <p:txBody>
          <a:bodyPr/>
          <a:lstStyle/>
          <a:p>
            <a:r>
              <a:rPr lang="pl-PL" dirty="0">
                <a:latin typeface="Comic Sans MS" panose="030F0702030302020204" pitchFamily="66" charset="0"/>
              </a:rPr>
              <a:t>I GORZÓW WIELKOPOLSKI</a:t>
            </a:r>
          </a:p>
          <a:p>
            <a:pPr marL="0" indent="0">
              <a:buNone/>
            </a:pPr>
            <a:r>
              <a:rPr lang="pl-PL" sz="1800" b="1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1. Zabawa sensoryczna Paleontolog czy archeolog.</a:t>
            </a:r>
            <a:r>
              <a:rPr lang="pl-PL" sz="18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 „Czarodziejski worek” rozpoznawanie przedmiotów dotykiem</a:t>
            </a:r>
          </a:p>
          <a:p>
            <a:pPr marL="0" indent="0">
              <a:buNone/>
            </a:pPr>
            <a:r>
              <a:rPr lang="pl-PL" sz="18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 </a:t>
            </a:r>
            <a:r>
              <a:rPr lang="pl-PL" sz="1800" b="1" kern="150" dirty="0">
                <a:solidFill>
                  <a:srgbClr val="000000"/>
                </a:solidFill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2</a:t>
            </a:r>
            <a:r>
              <a:rPr lang="pl-PL" sz="1800" b="1" dirty="0"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. ZIELONA GÓRA- Ujście Warty </a:t>
            </a:r>
            <a:r>
              <a:rPr lang="pl-PL" sz="1800" dirty="0"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– układanie rzek z klocków  w odcieniach koloru niebieskiego.</a:t>
            </a:r>
            <a:endParaRPr lang="pl-PL" sz="1800" kern="150" dirty="0">
              <a:solidFill>
                <a:srgbClr val="000000"/>
              </a:solidFill>
              <a:effectLst/>
              <a:latin typeface="Comic Sans MS" panose="030F0702030302020204" pitchFamily="66" charset="0"/>
              <a:ea typeface="Segoe UI" panose="020B0502040204020203" pitchFamily="34" charset="0"/>
              <a:cs typeface="Tahoma" panose="020B0604030504040204" pitchFamily="34" charset="0"/>
            </a:endParaRPr>
          </a:p>
          <a:p>
            <a:endParaRPr lang="pl-PL" dirty="0"/>
          </a:p>
        </p:txBody>
      </p:sp>
      <p:pic>
        <p:nvPicPr>
          <p:cNvPr id="4" name="Obraz2">
            <a:extLst>
              <a:ext uri="{FF2B5EF4-FFF2-40B4-BE49-F238E27FC236}">
                <a16:creationId xmlns:a16="http://schemas.microsoft.com/office/drawing/2014/main" id="{EAA3CAFE-0D8A-D7C3-DE61-AABFAE9B7BB2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93294" y="2250122"/>
            <a:ext cx="3643059" cy="40027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Obraz16">
            <a:extLst>
              <a:ext uri="{FF2B5EF4-FFF2-40B4-BE49-F238E27FC236}">
                <a16:creationId xmlns:a16="http://schemas.microsoft.com/office/drawing/2014/main" id="{1FFAC7E5-2F16-1916-BA59-0D81E0BCE447}"/>
              </a:ext>
            </a:extLst>
          </p:cNvPr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150324" y="2250122"/>
            <a:ext cx="4269740" cy="39268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E718BB7-8156-4A90-850F-150B922E8B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8000"/>
          </a:blip>
          <a:stretch>
            <a:fillRect/>
          </a:stretch>
        </p:blipFill>
        <p:spPr>
          <a:xfrm>
            <a:off x="8420064" y="2141457"/>
            <a:ext cx="3378642" cy="4490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45892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B3AACB-AD6C-3CB3-25BD-9D8C212AF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891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latin typeface="Comic Sans MS" panose="030F0702030302020204" pitchFamily="66" charset="0"/>
              </a:rPr>
              <a:t>ŚWIĘTOKRZYSKIE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270CD45-0410-F387-95DF-E73C07157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4036"/>
            <a:ext cx="10515600" cy="5202927"/>
          </a:xfrm>
        </p:spPr>
        <p:txBody>
          <a:bodyPr/>
          <a:lstStyle/>
          <a:p>
            <a:r>
              <a:rPr lang="pl-PL" dirty="0">
                <a:latin typeface="Comic Sans MS" panose="030F0702030302020204" pitchFamily="66" charset="0"/>
              </a:rPr>
              <a:t>I DĄB BARTEK.</a:t>
            </a:r>
          </a:p>
          <a:p>
            <a:r>
              <a:rPr lang="pl-PL" sz="1800" b="1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1. Legenda o </a:t>
            </a:r>
            <a:r>
              <a:rPr lang="pl-PL" sz="1800" b="1" kern="150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dębie</a:t>
            </a:r>
            <a:r>
              <a:rPr lang="pl-PL" sz="1800" b="1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 Bartku - zapoznanie dzieci z historią n</a:t>
            </a:r>
            <a:r>
              <a:rPr lang="pl-PL" sz="18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ajbardziej znanego dębu w Polsce, który rośnie już od ponad 650 lat w Zagnańsku. </a:t>
            </a:r>
            <a:r>
              <a:rPr lang="pl-PL" sz="1800" b="1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 Drzewo –</a:t>
            </a:r>
            <a:r>
              <a:rPr lang="pl-PL" sz="1800" kern="15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 wykonanie sylwety dębu     z papieru</a:t>
            </a:r>
          </a:p>
          <a:p>
            <a:endParaRPr lang="pl-PL" dirty="0"/>
          </a:p>
        </p:txBody>
      </p:sp>
      <p:pic>
        <p:nvPicPr>
          <p:cNvPr id="4" name="Obraz12">
            <a:extLst>
              <a:ext uri="{FF2B5EF4-FFF2-40B4-BE49-F238E27FC236}">
                <a16:creationId xmlns:a16="http://schemas.microsoft.com/office/drawing/2014/main" id="{C261A5B2-BF58-BD80-AE8F-9490734996FE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496712" y="2389436"/>
            <a:ext cx="5654993" cy="3673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07E628A-208F-FD8B-B79A-CB019155A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1663" y="2461273"/>
            <a:ext cx="6641916" cy="37667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536637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D0EBBE-B3F2-BE6D-E43A-0450E1EF7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>
                <a:latin typeface="Comic Sans MS" panose="030F0702030302020204" pitchFamily="66" charset="0"/>
              </a:rPr>
              <a:t>II EUROPEJSKIE CENTRUM BAJKI IM. KOZIOŁKA MATOŁKA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E04007C-C37B-ABE2-9053-CFB7F400B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1800" b="1" dirty="0"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1. Oglądanie bajki o Koziołku Matołku</a:t>
            </a:r>
            <a:r>
              <a:rPr lang="pl-PL" sz="1800" dirty="0">
                <a:effectLst/>
                <a:latin typeface="Comic Sans MS" panose="030F0702030302020204" pitchFamily="66" charset="0"/>
                <a:ea typeface="Segoe UI" panose="020B0502040204020203" pitchFamily="34" charset="0"/>
                <a:cs typeface="Tahoma" panose="020B0604030504040204" pitchFamily="34" charset="0"/>
              </a:rPr>
              <a:t>, wyklejanie postaci koziołka kolorowym papierem.</a:t>
            </a:r>
          </a:p>
          <a:p>
            <a:endParaRPr lang="pl-PL" dirty="0"/>
          </a:p>
        </p:txBody>
      </p:sp>
      <p:pic>
        <p:nvPicPr>
          <p:cNvPr id="4" name="Obraz13">
            <a:extLst>
              <a:ext uri="{FF2B5EF4-FFF2-40B4-BE49-F238E27FC236}">
                <a16:creationId xmlns:a16="http://schemas.microsoft.com/office/drawing/2014/main" id="{9526FC67-E888-D1AD-B098-18A52F4DEBA4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88157" y="2995366"/>
            <a:ext cx="4836872" cy="30638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79584BA-152F-B9B4-D131-B6595E0CD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561" y="2870381"/>
            <a:ext cx="3816924" cy="28859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04160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922</Words>
  <Application>Microsoft Office PowerPoint</Application>
  <PresentationFormat>Panoramiczny</PresentationFormat>
  <Paragraphs>114</Paragraphs>
  <Slides>28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Comic Sans MS</vt:lpstr>
      <vt:lpstr>CoSMICsans</vt:lpstr>
      <vt:lpstr>Liberation Serif</vt:lpstr>
      <vt:lpstr>Motyw pakietu Office</vt:lpstr>
      <vt:lpstr>PROJEKT EDUKACYJNY „DOOKOŁA POLSKI” ZORGANIZOWANY PRZEZ MIESIĘCZNIK  „BLIŻEJ PRZEDSZKOLA”</vt:lpstr>
      <vt:lpstr>MAZOWIECKIE</vt:lpstr>
      <vt:lpstr>II FRYDERYK CHOPIN</vt:lpstr>
      <vt:lpstr>KUJAWSKO- POMORSKIE</vt:lpstr>
      <vt:lpstr>II MUZEUM ARCHEOLOGICZNE  W BISKUPINIE</vt:lpstr>
      <vt:lpstr>III ZAMEK W KRUSZWICY</vt:lpstr>
      <vt:lpstr>LUBUSKIE</vt:lpstr>
      <vt:lpstr>ŚWIĘTOKRZYSKIE</vt:lpstr>
      <vt:lpstr>II EUROPEJSKIE CENTRUM BAJKI IM. KOZIOŁKA MATOŁKA</vt:lpstr>
      <vt:lpstr>ŁÓDZKIE</vt:lpstr>
      <vt:lpstr>II ŁOWICZ</vt:lpstr>
      <vt:lpstr>OPOLSKIE</vt:lpstr>
      <vt:lpstr>KĘDZIERZYN- KOŹLE</vt:lpstr>
      <vt:lpstr>PODKARPACKIE</vt:lpstr>
      <vt:lpstr>LUBELSKIE</vt:lpstr>
      <vt:lpstr>ZACHODNIO- POMORSKIE</vt:lpstr>
      <vt:lpstr>WARMIŃSKO- MAZURSKIE</vt:lpstr>
      <vt:lpstr>PODLASKIE</vt:lpstr>
      <vt:lpstr>POMORSKIE</vt:lpstr>
      <vt:lpstr>WIELKOPOLSKIE</vt:lpstr>
      <vt:lpstr>ŚLĄSKIE</vt:lpstr>
      <vt:lpstr>MAŁOPOLSKIE</vt:lpstr>
      <vt:lpstr>DOLNOŚLĄSKIE</vt:lpstr>
      <vt:lpstr>II ŚNIEŻNIK</vt:lpstr>
      <vt:lpstr>III JASKINIA NIEDŹWIEDZIA</vt:lpstr>
      <vt:lpstr>IV CZARNA GÓRA</vt:lpstr>
      <vt:lpstr>V ZAPRASZAMY DO GMINY STRONIE ŚLĄSKIE 1. Spot reklamowy; najciekawsze miejsca w naszej okolicy( zdjęcia dzieci z ciekawych miejsc</vt:lpstr>
      <vt:lpstr>PRZEDSZKOLAKI ZAPRASZAJĄ DO STRONIA ŚLĄSKIEGO.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EDUKACYJNY „DOOKOŁA POLSKI” ZORGANIZOWANY PRZEZ MIESIĘCZNIK  „BLIŻEJ PRZEDSZKOLA”</dc:title>
  <dc:creator>Dominik L</dc:creator>
  <cp:lastModifiedBy>Dominik L</cp:lastModifiedBy>
  <cp:revision>10</cp:revision>
  <dcterms:created xsi:type="dcterms:W3CDTF">2023-06-19T05:34:56Z</dcterms:created>
  <dcterms:modified xsi:type="dcterms:W3CDTF">2023-06-20T09:30:30Z</dcterms:modified>
</cp:coreProperties>
</file>